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9"/>
  </p:notesMasterIdLst>
  <p:handoutMasterIdLst>
    <p:handoutMasterId r:id="rId40"/>
  </p:handoutMasterIdLst>
  <p:sldIdLst>
    <p:sldId id="353" r:id="rId6"/>
    <p:sldId id="298" r:id="rId7"/>
    <p:sldId id="393" r:id="rId8"/>
    <p:sldId id="392" r:id="rId9"/>
    <p:sldId id="355" r:id="rId10"/>
    <p:sldId id="378" r:id="rId11"/>
    <p:sldId id="379" r:id="rId12"/>
    <p:sldId id="383" r:id="rId13"/>
    <p:sldId id="395" r:id="rId14"/>
    <p:sldId id="396" r:id="rId15"/>
    <p:sldId id="397" r:id="rId16"/>
    <p:sldId id="382" r:id="rId17"/>
    <p:sldId id="413" r:id="rId18"/>
    <p:sldId id="384" r:id="rId19"/>
    <p:sldId id="385" r:id="rId20"/>
    <p:sldId id="409" r:id="rId21"/>
    <p:sldId id="410" r:id="rId22"/>
    <p:sldId id="411" r:id="rId23"/>
    <p:sldId id="412" r:id="rId24"/>
    <p:sldId id="398" r:id="rId25"/>
    <p:sldId id="386" r:id="rId26"/>
    <p:sldId id="390" r:id="rId27"/>
    <p:sldId id="389" r:id="rId28"/>
    <p:sldId id="387" r:id="rId29"/>
    <p:sldId id="388" r:id="rId30"/>
    <p:sldId id="403" r:id="rId31"/>
    <p:sldId id="404" r:id="rId32"/>
    <p:sldId id="391" r:id="rId33"/>
    <p:sldId id="402" r:id="rId34"/>
    <p:sldId id="381" r:id="rId35"/>
    <p:sldId id="400" r:id="rId36"/>
    <p:sldId id="401" r:id="rId37"/>
    <p:sldId id="414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u1s4YhH8MY+8NjwyhRahZA==" hashData="tMEpZ53OOYBtMnnrpi30nBdxWxwmZq18EBZ5rvtWyJG3f66+9K0A1Cyoe5oDcF/0CpxFqjxEQkiMXLWLQO6BS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59"/>
    <a:srgbClr val="CF5B13"/>
    <a:srgbClr val="FFFF00"/>
    <a:srgbClr val="005954"/>
    <a:srgbClr val="003E38"/>
    <a:srgbClr val="B75011"/>
    <a:srgbClr val="EA7123"/>
    <a:srgbClr val="5C4A89"/>
    <a:srgbClr val="FDCE3A"/>
    <a:srgbClr val="98B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1FC7EC-6A67-492D-AC02-914593ACAB66}" v="395" dt="2023-04-25T15:07:30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84076" autoAdjust="0"/>
  </p:normalViewPr>
  <p:slideViewPr>
    <p:cSldViewPr snapToGrid="0">
      <p:cViewPr varScale="1">
        <p:scale>
          <a:sx n="67" d="100"/>
          <a:sy n="67" d="100"/>
        </p:scale>
        <p:origin x="1304" y="4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5B542-8D8D-4866-B88F-C8AA4C141A3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055013A-47E3-49CB-8315-92B9C6DBD224}">
      <dgm:prSet phldrT="[Text]"/>
      <dgm:spPr/>
      <dgm:t>
        <a:bodyPr/>
        <a:lstStyle/>
        <a:p>
          <a:r>
            <a:rPr lang="en-CA" dirty="0"/>
            <a:t>Augmentation du </a:t>
          </a:r>
          <a:r>
            <a:rPr lang="en-CA" dirty="0" err="1"/>
            <a:t>taux</a:t>
          </a:r>
          <a:r>
            <a:rPr lang="en-CA" dirty="0"/>
            <a:t> </a:t>
          </a:r>
          <a:r>
            <a:rPr lang="en-CA" dirty="0" err="1"/>
            <a:t>d’intérêt</a:t>
          </a:r>
          <a:endParaRPr lang="en-CA" dirty="0"/>
        </a:p>
      </dgm:t>
    </dgm:pt>
    <dgm:pt modelId="{5E5CD4B1-B155-45B6-BD58-2316546EA819}" type="parTrans" cxnId="{65071A51-ED57-41D3-A0C4-D24CCFBBAC00}">
      <dgm:prSet/>
      <dgm:spPr/>
      <dgm:t>
        <a:bodyPr/>
        <a:lstStyle/>
        <a:p>
          <a:endParaRPr lang="en-CA"/>
        </a:p>
      </dgm:t>
    </dgm:pt>
    <dgm:pt modelId="{1E2D5C79-767E-41CB-87AB-D0735CBEE933}" type="sibTrans" cxnId="{65071A51-ED57-41D3-A0C4-D24CCFBBAC00}">
      <dgm:prSet/>
      <dgm:spPr/>
      <dgm:t>
        <a:bodyPr/>
        <a:lstStyle/>
        <a:p>
          <a:endParaRPr lang="en-CA"/>
        </a:p>
      </dgm:t>
    </dgm:pt>
    <dgm:pt modelId="{85347068-4DB2-4148-B709-1A7CBE2189C6}">
      <dgm:prSet phldrT="[Text]"/>
      <dgm:spPr/>
      <dgm:t>
        <a:bodyPr/>
        <a:lstStyle/>
        <a:p>
          <a:r>
            <a:rPr lang="en-CA" dirty="0"/>
            <a:t>Les gens </a:t>
          </a:r>
          <a:r>
            <a:rPr lang="fr-CH" noProof="0" dirty="0"/>
            <a:t>consomment</a:t>
          </a:r>
          <a:r>
            <a:rPr lang="en-CA" dirty="0"/>
            <a:t> </a:t>
          </a:r>
          <a:r>
            <a:rPr lang="en-CA" dirty="0" err="1"/>
            <a:t>moins</a:t>
          </a:r>
          <a:endParaRPr lang="en-CA" dirty="0"/>
        </a:p>
      </dgm:t>
    </dgm:pt>
    <dgm:pt modelId="{1D4492A8-9DBB-4FC9-83EA-38BB56DD31C4}" type="parTrans" cxnId="{E534A2C1-D405-4623-9CF0-CA3302E07439}">
      <dgm:prSet/>
      <dgm:spPr/>
      <dgm:t>
        <a:bodyPr/>
        <a:lstStyle/>
        <a:p>
          <a:endParaRPr lang="en-CA"/>
        </a:p>
      </dgm:t>
    </dgm:pt>
    <dgm:pt modelId="{E389CEA8-7710-4A70-AF31-792D47E57C90}" type="sibTrans" cxnId="{E534A2C1-D405-4623-9CF0-CA3302E07439}">
      <dgm:prSet/>
      <dgm:spPr/>
      <dgm:t>
        <a:bodyPr/>
        <a:lstStyle/>
        <a:p>
          <a:endParaRPr lang="en-CA"/>
        </a:p>
      </dgm:t>
    </dgm:pt>
    <dgm:pt modelId="{AC79EA65-6ABE-415B-A7F9-F22B1AD96344}">
      <dgm:prSet phldrT="[Text]"/>
      <dgm:spPr/>
      <dgm:t>
        <a:bodyPr/>
        <a:lstStyle/>
        <a:p>
          <a:r>
            <a:rPr lang="fr-CA" b="0" i="0" dirty="0"/>
            <a:t>Les entreprises maintiennent les prix au même niveau</a:t>
          </a:r>
          <a:endParaRPr lang="en-CA" dirty="0"/>
        </a:p>
      </dgm:t>
    </dgm:pt>
    <dgm:pt modelId="{43C41657-9536-45A6-9E07-A47C5FABF19B}" type="parTrans" cxnId="{7B5F00E8-5102-41F6-B94D-8F2E3A1B687E}">
      <dgm:prSet/>
      <dgm:spPr/>
      <dgm:t>
        <a:bodyPr/>
        <a:lstStyle/>
        <a:p>
          <a:endParaRPr lang="en-CA"/>
        </a:p>
      </dgm:t>
    </dgm:pt>
    <dgm:pt modelId="{276FE2A0-F82A-4935-9807-E9DFB8E78CD0}" type="sibTrans" cxnId="{7B5F00E8-5102-41F6-B94D-8F2E3A1B687E}">
      <dgm:prSet/>
      <dgm:spPr/>
      <dgm:t>
        <a:bodyPr/>
        <a:lstStyle/>
        <a:p>
          <a:endParaRPr lang="en-CA"/>
        </a:p>
      </dgm:t>
    </dgm:pt>
    <dgm:pt modelId="{F3B0CA72-6862-4741-A431-A52113307DE9}" type="pres">
      <dgm:prSet presAssocID="{7485B542-8D8D-4866-B88F-C8AA4C141A3E}" presName="Name0" presStyleCnt="0">
        <dgm:presLayoutVars>
          <dgm:dir/>
          <dgm:resizeHandles val="exact"/>
        </dgm:presLayoutVars>
      </dgm:prSet>
      <dgm:spPr/>
    </dgm:pt>
    <dgm:pt modelId="{4D86ECBE-30D2-4013-9038-EC14B8DFBF12}" type="pres">
      <dgm:prSet presAssocID="{1055013A-47E3-49CB-8315-92B9C6DBD224}" presName="node" presStyleLbl="node1" presStyleIdx="0" presStyleCnt="3" custLinFactNeighborX="-836" custLinFactNeighborY="-38533">
        <dgm:presLayoutVars>
          <dgm:bulletEnabled val="1"/>
        </dgm:presLayoutVars>
      </dgm:prSet>
      <dgm:spPr/>
    </dgm:pt>
    <dgm:pt modelId="{9D8361AC-3DCA-4D56-9C6F-CAC8865FBA1E}" type="pres">
      <dgm:prSet presAssocID="{1E2D5C79-767E-41CB-87AB-D0735CBEE933}" presName="sibTrans" presStyleLbl="sibTrans2D1" presStyleIdx="0" presStyleCnt="2"/>
      <dgm:spPr/>
    </dgm:pt>
    <dgm:pt modelId="{B968D6B9-4DCB-4718-82A6-435DDB44F494}" type="pres">
      <dgm:prSet presAssocID="{1E2D5C79-767E-41CB-87AB-D0735CBEE933}" presName="connectorText" presStyleLbl="sibTrans2D1" presStyleIdx="0" presStyleCnt="2"/>
      <dgm:spPr/>
    </dgm:pt>
    <dgm:pt modelId="{DB28ECE3-8EB6-490A-82B2-49FC0BE976FD}" type="pres">
      <dgm:prSet presAssocID="{85347068-4DB2-4148-B709-1A7CBE2189C6}" presName="node" presStyleLbl="node1" presStyleIdx="1" presStyleCnt="3" custLinFactNeighborX="-836" custLinFactNeighborY="-38533">
        <dgm:presLayoutVars>
          <dgm:bulletEnabled val="1"/>
        </dgm:presLayoutVars>
      </dgm:prSet>
      <dgm:spPr/>
    </dgm:pt>
    <dgm:pt modelId="{E128AC66-8AD0-4648-82C2-EB00CD6FDCC8}" type="pres">
      <dgm:prSet presAssocID="{E389CEA8-7710-4A70-AF31-792D47E57C90}" presName="sibTrans" presStyleLbl="sibTrans2D1" presStyleIdx="1" presStyleCnt="2"/>
      <dgm:spPr/>
    </dgm:pt>
    <dgm:pt modelId="{47E76A87-9EAA-4E88-8E8D-9B4859C08442}" type="pres">
      <dgm:prSet presAssocID="{E389CEA8-7710-4A70-AF31-792D47E57C90}" presName="connectorText" presStyleLbl="sibTrans2D1" presStyleIdx="1" presStyleCnt="2"/>
      <dgm:spPr/>
    </dgm:pt>
    <dgm:pt modelId="{55D8A062-C157-4A5B-A796-75E7DED47465}" type="pres">
      <dgm:prSet presAssocID="{AC79EA65-6ABE-415B-A7F9-F22B1AD96344}" presName="node" presStyleLbl="node1" presStyleIdx="2" presStyleCnt="3" custLinFactNeighborX="-836" custLinFactNeighborY="-38533">
        <dgm:presLayoutVars>
          <dgm:bulletEnabled val="1"/>
        </dgm:presLayoutVars>
      </dgm:prSet>
      <dgm:spPr/>
    </dgm:pt>
  </dgm:ptLst>
  <dgm:cxnLst>
    <dgm:cxn modelId="{8F7EAD08-A732-441B-982F-92855E587D99}" type="presOf" srcId="{AC79EA65-6ABE-415B-A7F9-F22B1AD96344}" destId="{55D8A062-C157-4A5B-A796-75E7DED47465}" srcOrd="0" destOrd="0" presId="urn:microsoft.com/office/officeart/2005/8/layout/process1"/>
    <dgm:cxn modelId="{47738432-8406-40AC-9DB1-6B8E05B721C5}" type="presOf" srcId="{1E2D5C79-767E-41CB-87AB-D0735CBEE933}" destId="{9D8361AC-3DCA-4D56-9C6F-CAC8865FBA1E}" srcOrd="0" destOrd="0" presId="urn:microsoft.com/office/officeart/2005/8/layout/process1"/>
    <dgm:cxn modelId="{D3527043-DB19-47C7-8426-022732667F39}" type="presOf" srcId="{7485B542-8D8D-4866-B88F-C8AA4C141A3E}" destId="{F3B0CA72-6862-4741-A431-A52113307DE9}" srcOrd="0" destOrd="0" presId="urn:microsoft.com/office/officeart/2005/8/layout/process1"/>
    <dgm:cxn modelId="{65071A51-ED57-41D3-A0C4-D24CCFBBAC00}" srcId="{7485B542-8D8D-4866-B88F-C8AA4C141A3E}" destId="{1055013A-47E3-49CB-8315-92B9C6DBD224}" srcOrd="0" destOrd="0" parTransId="{5E5CD4B1-B155-45B6-BD58-2316546EA819}" sibTransId="{1E2D5C79-767E-41CB-87AB-D0735CBEE933}"/>
    <dgm:cxn modelId="{6BFBB882-62F9-4DB0-A790-F488C0CF95EF}" type="presOf" srcId="{85347068-4DB2-4148-B709-1A7CBE2189C6}" destId="{DB28ECE3-8EB6-490A-82B2-49FC0BE976FD}" srcOrd="0" destOrd="0" presId="urn:microsoft.com/office/officeart/2005/8/layout/process1"/>
    <dgm:cxn modelId="{311BD0A3-D5E3-4AC4-934F-051D62746E36}" type="presOf" srcId="{1E2D5C79-767E-41CB-87AB-D0735CBEE933}" destId="{B968D6B9-4DCB-4718-82A6-435DDB44F494}" srcOrd="1" destOrd="0" presId="urn:microsoft.com/office/officeart/2005/8/layout/process1"/>
    <dgm:cxn modelId="{7265B4B6-E7E7-43D2-A02F-524893EB8971}" type="presOf" srcId="{E389CEA8-7710-4A70-AF31-792D47E57C90}" destId="{E128AC66-8AD0-4648-82C2-EB00CD6FDCC8}" srcOrd="0" destOrd="0" presId="urn:microsoft.com/office/officeart/2005/8/layout/process1"/>
    <dgm:cxn modelId="{BAB8AAB9-5A6E-4076-8499-A0126328B6FD}" type="presOf" srcId="{E389CEA8-7710-4A70-AF31-792D47E57C90}" destId="{47E76A87-9EAA-4E88-8E8D-9B4859C08442}" srcOrd="1" destOrd="0" presId="urn:microsoft.com/office/officeart/2005/8/layout/process1"/>
    <dgm:cxn modelId="{E534A2C1-D405-4623-9CF0-CA3302E07439}" srcId="{7485B542-8D8D-4866-B88F-C8AA4C141A3E}" destId="{85347068-4DB2-4148-B709-1A7CBE2189C6}" srcOrd="1" destOrd="0" parTransId="{1D4492A8-9DBB-4FC9-83EA-38BB56DD31C4}" sibTransId="{E389CEA8-7710-4A70-AF31-792D47E57C90}"/>
    <dgm:cxn modelId="{14EC2AE6-6979-4507-96F7-86177405442E}" type="presOf" srcId="{1055013A-47E3-49CB-8315-92B9C6DBD224}" destId="{4D86ECBE-30D2-4013-9038-EC14B8DFBF12}" srcOrd="0" destOrd="0" presId="urn:microsoft.com/office/officeart/2005/8/layout/process1"/>
    <dgm:cxn modelId="{7B5F00E8-5102-41F6-B94D-8F2E3A1B687E}" srcId="{7485B542-8D8D-4866-B88F-C8AA4C141A3E}" destId="{AC79EA65-6ABE-415B-A7F9-F22B1AD96344}" srcOrd="2" destOrd="0" parTransId="{43C41657-9536-45A6-9E07-A47C5FABF19B}" sibTransId="{276FE2A0-F82A-4935-9807-E9DFB8E78CD0}"/>
    <dgm:cxn modelId="{2BD5D684-7DE4-4F96-9B1F-6F8C2964F29F}" type="presParOf" srcId="{F3B0CA72-6862-4741-A431-A52113307DE9}" destId="{4D86ECBE-30D2-4013-9038-EC14B8DFBF12}" srcOrd="0" destOrd="0" presId="urn:microsoft.com/office/officeart/2005/8/layout/process1"/>
    <dgm:cxn modelId="{FEAC8080-A320-4E49-9451-9E8BAC8549FB}" type="presParOf" srcId="{F3B0CA72-6862-4741-A431-A52113307DE9}" destId="{9D8361AC-3DCA-4D56-9C6F-CAC8865FBA1E}" srcOrd="1" destOrd="0" presId="urn:microsoft.com/office/officeart/2005/8/layout/process1"/>
    <dgm:cxn modelId="{FE3B6901-F29E-458D-AE4D-0E42673E86B3}" type="presParOf" srcId="{9D8361AC-3DCA-4D56-9C6F-CAC8865FBA1E}" destId="{B968D6B9-4DCB-4718-82A6-435DDB44F494}" srcOrd="0" destOrd="0" presId="urn:microsoft.com/office/officeart/2005/8/layout/process1"/>
    <dgm:cxn modelId="{0A44EC21-2EBB-4B75-86E8-BE0526CE7AC4}" type="presParOf" srcId="{F3B0CA72-6862-4741-A431-A52113307DE9}" destId="{DB28ECE3-8EB6-490A-82B2-49FC0BE976FD}" srcOrd="2" destOrd="0" presId="urn:microsoft.com/office/officeart/2005/8/layout/process1"/>
    <dgm:cxn modelId="{3D2BA10B-78EF-4122-842A-691E52101BC5}" type="presParOf" srcId="{F3B0CA72-6862-4741-A431-A52113307DE9}" destId="{E128AC66-8AD0-4648-82C2-EB00CD6FDCC8}" srcOrd="3" destOrd="0" presId="urn:microsoft.com/office/officeart/2005/8/layout/process1"/>
    <dgm:cxn modelId="{07202974-F3EA-4A41-BDE9-C9B98E103D60}" type="presParOf" srcId="{E128AC66-8AD0-4648-82C2-EB00CD6FDCC8}" destId="{47E76A87-9EAA-4E88-8E8D-9B4859C08442}" srcOrd="0" destOrd="0" presId="urn:microsoft.com/office/officeart/2005/8/layout/process1"/>
    <dgm:cxn modelId="{288DB438-E345-4A60-9C17-EA3252400F1C}" type="presParOf" srcId="{F3B0CA72-6862-4741-A431-A52113307DE9}" destId="{55D8A062-C157-4A5B-A796-75E7DED474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597280-4CC6-49BE-AB43-5F3D4CB3CD59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31830BBD-AE12-4680-B459-C32C4949AF6D}">
      <dgm:prSet phldrT="[Text]"/>
      <dgm:spPr/>
      <dgm:t>
        <a:bodyPr/>
        <a:lstStyle/>
        <a:p>
          <a:pPr algn="ctr"/>
          <a:endParaRPr lang="en-CA" dirty="0"/>
        </a:p>
        <a:p>
          <a:pPr algn="ctr"/>
          <a:r>
            <a:rPr lang="en-CA" dirty="0" err="1">
              <a:solidFill>
                <a:schemeClr val="tx2"/>
              </a:solidFill>
            </a:rPr>
            <a:t>Taux</a:t>
          </a:r>
          <a:r>
            <a:rPr lang="en-CA" dirty="0">
              <a:solidFill>
                <a:schemeClr val="tx2"/>
              </a:solidFill>
            </a:rPr>
            <a:t> </a:t>
          </a:r>
          <a:r>
            <a:rPr lang="en-CA" dirty="0" err="1">
              <a:solidFill>
                <a:schemeClr val="tx2"/>
              </a:solidFill>
            </a:rPr>
            <a:t>d’intérêt</a:t>
          </a:r>
          <a:endParaRPr lang="en-CA" dirty="0">
            <a:solidFill>
              <a:schemeClr val="tx2"/>
            </a:solidFill>
          </a:endParaRPr>
        </a:p>
      </dgm:t>
    </dgm:pt>
    <dgm:pt modelId="{3D2EDB27-8AC5-4FC0-8108-C77F3D5D9933}" type="parTrans" cxnId="{36E566AC-A698-46B0-9C03-4EED9787A920}">
      <dgm:prSet/>
      <dgm:spPr/>
      <dgm:t>
        <a:bodyPr/>
        <a:lstStyle/>
        <a:p>
          <a:endParaRPr lang="en-CA"/>
        </a:p>
      </dgm:t>
    </dgm:pt>
    <dgm:pt modelId="{DF1C1CB0-1566-41F9-AB74-501D9A1AE22F}" type="sibTrans" cxnId="{36E566AC-A698-46B0-9C03-4EED9787A920}">
      <dgm:prSet/>
      <dgm:spPr/>
      <dgm:t>
        <a:bodyPr/>
        <a:lstStyle/>
        <a:p>
          <a:endParaRPr lang="en-CA"/>
        </a:p>
      </dgm:t>
    </dgm:pt>
    <dgm:pt modelId="{119A50A2-9487-435B-9385-5E32F449E554}">
      <dgm:prSet phldrT="[Text]"/>
      <dgm:spPr/>
      <dgm:t>
        <a:bodyPr/>
        <a:lstStyle/>
        <a:p>
          <a:r>
            <a:rPr lang="en-CA" dirty="0" err="1"/>
            <a:t>Décroit</a:t>
          </a:r>
          <a:endParaRPr lang="en-CA" dirty="0"/>
        </a:p>
      </dgm:t>
    </dgm:pt>
    <dgm:pt modelId="{D8F4FF9A-3D38-4466-916D-6C8BA4AB7F2D}" type="parTrans" cxnId="{4090ED99-807E-4C0C-A32E-4E6E9005C79B}">
      <dgm:prSet/>
      <dgm:spPr/>
      <dgm:t>
        <a:bodyPr/>
        <a:lstStyle/>
        <a:p>
          <a:endParaRPr lang="en-CA"/>
        </a:p>
      </dgm:t>
    </dgm:pt>
    <dgm:pt modelId="{A39011F6-4A55-48A7-A693-04BB8EC8F1BB}" type="sibTrans" cxnId="{4090ED99-807E-4C0C-A32E-4E6E9005C79B}">
      <dgm:prSet/>
      <dgm:spPr/>
      <dgm:t>
        <a:bodyPr/>
        <a:lstStyle/>
        <a:p>
          <a:endParaRPr lang="en-CA"/>
        </a:p>
      </dgm:t>
    </dgm:pt>
    <dgm:pt modelId="{AA287090-05E1-487D-9635-BA7AB06E87CE}">
      <dgm:prSet phldrT="[Text]"/>
      <dgm:spPr/>
      <dgm:t>
        <a:bodyPr/>
        <a:lstStyle/>
        <a:p>
          <a:pPr algn="l"/>
          <a:endParaRPr lang="en-CA" dirty="0"/>
        </a:p>
        <a:p>
          <a:pPr algn="ctr"/>
          <a:r>
            <a:rPr lang="en-CA" dirty="0" err="1">
              <a:solidFill>
                <a:schemeClr val="tx2"/>
              </a:solidFill>
            </a:rPr>
            <a:t>Dépenses</a:t>
          </a:r>
          <a:r>
            <a:rPr lang="en-CA" dirty="0">
              <a:solidFill>
                <a:schemeClr val="tx2"/>
              </a:solidFill>
            </a:rPr>
            <a:t>,</a:t>
          </a:r>
        </a:p>
        <a:p>
          <a:pPr algn="ctr"/>
          <a:r>
            <a:rPr lang="en-CA" dirty="0">
              <a:solidFill>
                <a:schemeClr val="tx2"/>
              </a:solidFill>
            </a:rPr>
            <a:t>Inflation</a:t>
          </a:r>
        </a:p>
      </dgm:t>
    </dgm:pt>
    <dgm:pt modelId="{2D415094-5D7A-427C-87FC-60BC39E2CC35}" type="parTrans" cxnId="{31EC496C-0957-4C74-A3F7-38F004B3D2FD}">
      <dgm:prSet/>
      <dgm:spPr/>
      <dgm:t>
        <a:bodyPr/>
        <a:lstStyle/>
        <a:p>
          <a:endParaRPr lang="en-CA"/>
        </a:p>
      </dgm:t>
    </dgm:pt>
    <dgm:pt modelId="{A9745282-B415-4EB6-9EA8-210FE41F88E0}" type="sibTrans" cxnId="{31EC496C-0957-4C74-A3F7-38F004B3D2FD}">
      <dgm:prSet/>
      <dgm:spPr/>
      <dgm:t>
        <a:bodyPr/>
        <a:lstStyle/>
        <a:p>
          <a:endParaRPr lang="en-CA"/>
        </a:p>
      </dgm:t>
    </dgm:pt>
    <dgm:pt modelId="{14F6D7FC-0FAF-4B06-995F-30BB8C1D102D}">
      <dgm:prSet phldrT="[Text]"/>
      <dgm:spPr/>
      <dgm:t>
        <a:bodyPr/>
        <a:lstStyle/>
        <a:p>
          <a:r>
            <a:rPr lang="en-CA" dirty="0" err="1"/>
            <a:t>Augmente</a:t>
          </a:r>
          <a:endParaRPr lang="en-CA" dirty="0"/>
        </a:p>
      </dgm:t>
    </dgm:pt>
    <dgm:pt modelId="{3F9FCA28-A3BA-4A78-BC08-70C7F794ADC2}" type="sibTrans" cxnId="{E7FD9261-FD69-4753-8D73-466E1A8F446F}">
      <dgm:prSet/>
      <dgm:spPr/>
      <dgm:t>
        <a:bodyPr/>
        <a:lstStyle/>
        <a:p>
          <a:endParaRPr lang="en-CA"/>
        </a:p>
      </dgm:t>
    </dgm:pt>
    <dgm:pt modelId="{1432E2C2-C7A6-42D7-86AF-BB31B9456161}" type="parTrans" cxnId="{E7FD9261-FD69-4753-8D73-466E1A8F446F}">
      <dgm:prSet/>
      <dgm:spPr/>
      <dgm:t>
        <a:bodyPr/>
        <a:lstStyle/>
        <a:p>
          <a:endParaRPr lang="en-CA"/>
        </a:p>
      </dgm:t>
    </dgm:pt>
    <dgm:pt modelId="{622950CD-B6F6-46B7-B080-32FB86EC36DA}" type="pres">
      <dgm:prSet presAssocID="{CB597280-4CC6-49BE-AB43-5F3D4CB3CD59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6037BA4C-B021-4EFC-8075-29B0A48067E1}" type="pres">
      <dgm:prSet presAssocID="{CB597280-4CC6-49BE-AB43-5F3D4CB3CD59}" presName="Background" presStyleLbl="node1" presStyleIdx="0" presStyleCnt="1"/>
      <dgm:spPr/>
    </dgm:pt>
    <dgm:pt modelId="{3B821E14-5CDA-4AD7-862E-9B8163029CC8}" type="pres">
      <dgm:prSet presAssocID="{CB597280-4CC6-49BE-AB43-5F3D4CB3CD59}" presName="Divider" presStyleLbl="callout" presStyleIdx="0" presStyleCnt="1"/>
      <dgm:spPr/>
    </dgm:pt>
    <dgm:pt modelId="{6E26BC8F-A0CE-4A4B-996D-1610C2C5BFBB}" type="pres">
      <dgm:prSet presAssocID="{CB597280-4CC6-49BE-AB43-5F3D4CB3CD59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7875713-B0B7-41B3-8946-5115F9D6512E}" type="pres">
      <dgm:prSet presAssocID="{CB597280-4CC6-49BE-AB43-5F3D4CB3CD59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1EE7042-8625-4B5E-BEBC-3D2BD6C02F92}" type="pres">
      <dgm:prSet presAssocID="{CB597280-4CC6-49BE-AB43-5F3D4CB3CD59}" presName="ParentText1" presStyleLbl="revTx" presStyleIdx="0" presStyleCnt="0">
        <dgm:presLayoutVars>
          <dgm:chMax val="1"/>
          <dgm:chPref val="1"/>
        </dgm:presLayoutVars>
      </dgm:prSet>
      <dgm:spPr/>
    </dgm:pt>
    <dgm:pt modelId="{398D5DB2-631C-4558-9B8B-F6EE4CB88CE5}" type="pres">
      <dgm:prSet presAssocID="{CB597280-4CC6-49BE-AB43-5F3D4CB3CD59}" presName="ParentShape1" presStyleLbl="alignImgPlace1" presStyleIdx="0" presStyleCnt="2">
        <dgm:presLayoutVars/>
      </dgm:prSet>
      <dgm:spPr/>
    </dgm:pt>
    <dgm:pt modelId="{BFC3E2C7-40EC-4563-93E2-563B047D3E19}" type="pres">
      <dgm:prSet presAssocID="{CB597280-4CC6-49BE-AB43-5F3D4CB3CD59}" presName="ParentText2" presStyleLbl="revTx" presStyleIdx="0" presStyleCnt="0">
        <dgm:presLayoutVars>
          <dgm:chMax val="1"/>
          <dgm:chPref val="1"/>
        </dgm:presLayoutVars>
      </dgm:prSet>
      <dgm:spPr/>
    </dgm:pt>
    <dgm:pt modelId="{A716975D-C60A-42B3-81BF-C52C1DBF05BE}" type="pres">
      <dgm:prSet presAssocID="{CB597280-4CC6-49BE-AB43-5F3D4CB3CD59}" presName="ParentShape2" presStyleLbl="alignImgPlace1" presStyleIdx="1" presStyleCnt="2">
        <dgm:presLayoutVars/>
      </dgm:prSet>
      <dgm:spPr/>
    </dgm:pt>
  </dgm:ptLst>
  <dgm:cxnLst>
    <dgm:cxn modelId="{5ABA0C3A-8A93-47F8-B7D1-93023777D2F1}" type="presOf" srcId="{14F6D7FC-0FAF-4B06-995F-30BB8C1D102D}" destId="{398D5DB2-631C-4558-9B8B-F6EE4CB88CE5}" srcOrd="1" destOrd="0" presId="urn:microsoft.com/office/officeart/2009/3/layout/OpposingIdeas"/>
    <dgm:cxn modelId="{E7FD9261-FD69-4753-8D73-466E1A8F446F}" srcId="{CB597280-4CC6-49BE-AB43-5F3D4CB3CD59}" destId="{14F6D7FC-0FAF-4B06-995F-30BB8C1D102D}" srcOrd="0" destOrd="0" parTransId="{1432E2C2-C7A6-42D7-86AF-BB31B9456161}" sibTransId="{3F9FCA28-A3BA-4A78-BC08-70C7F794ADC2}"/>
    <dgm:cxn modelId="{43A3C561-9DFE-4DCE-9991-A76AC73B40AE}" type="presOf" srcId="{AA287090-05E1-487D-9635-BA7AB06E87CE}" destId="{77875713-B0B7-41B3-8946-5115F9D6512E}" srcOrd="0" destOrd="0" presId="urn:microsoft.com/office/officeart/2009/3/layout/OpposingIdeas"/>
    <dgm:cxn modelId="{31EC496C-0957-4C74-A3F7-38F004B3D2FD}" srcId="{119A50A2-9487-435B-9385-5E32F449E554}" destId="{AA287090-05E1-487D-9635-BA7AB06E87CE}" srcOrd="0" destOrd="0" parTransId="{2D415094-5D7A-427C-87FC-60BC39E2CC35}" sibTransId="{A9745282-B415-4EB6-9EA8-210FE41F88E0}"/>
    <dgm:cxn modelId="{E6492951-67E4-4302-B83B-3FA90B710613}" type="presOf" srcId="{119A50A2-9487-435B-9385-5E32F449E554}" destId="{BFC3E2C7-40EC-4563-93E2-563B047D3E19}" srcOrd="0" destOrd="0" presId="urn:microsoft.com/office/officeart/2009/3/layout/OpposingIdeas"/>
    <dgm:cxn modelId="{4090ED99-807E-4C0C-A32E-4E6E9005C79B}" srcId="{CB597280-4CC6-49BE-AB43-5F3D4CB3CD59}" destId="{119A50A2-9487-435B-9385-5E32F449E554}" srcOrd="1" destOrd="0" parTransId="{D8F4FF9A-3D38-4466-916D-6C8BA4AB7F2D}" sibTransId="{A39011F6-4A55-48A7-A693-04BB8EC8F1BB}"/>
    <dgm:cxn modelId="{36E566AC-A698-46B0-9C03-4EED9787A920}" srcId="{14F6D7FC-0FAF-4B06-995F-30BB8C1D102D}" destId="{31830BBD-AE12-4680-B459-C32C4949AF6D}" srcOrd="0" destOrd="0" parTransId="{3D2EDB27-8AC5-4FC0-8108-C77F3D5D9933}" sibTransId="{DF1C1CB0-1566-41F9-AB74-501D9A1AE22F}"/>
    <dgm:cxn modelId="{8BE72EC5-6634-4011-BF20-7134B8A176A3}" type="presOf" srcId="{CB597280-4CC6-49BE-AB43-5F3D4CB3CD59}" destId="{622950CD-B6F6-46B7-B080-32FB86EC36DA}" srcOrd="0" destOrd="0" presId="urn:microsoft.com/office/officeart/2009/3/layout/OpposingIdeas"/>
    <dgm:cxn modelId="{F18309C6-C01D-49BC-998F-C9E7385AF2D2}" type="presOf" srcId="{119A50A2-9487-435B-9385-5E32F449E554}" destId="{A716975D-C60A-42B3-81BF-C52C1DBF05BE}" srcOrd="1" destOrd="0" presId="urn:microsoft.com/office/officeart/2009/3/layout/OpposingIdeas"/>
    <dgm:cxn modelId="{E66764D4-3EAE-43F9-A58A-8C3CE9DEBD70}" type="presOf" srcId="{31830BBD-AE12-4680-B459-C32C4949AF6D}" destId="{6E26BC8F-A0CE-4A4B-996D-1610C2C5BFBB}" srcOrd="0" destOrd="0" presId="urn:microsoft.com/office/officeart/2009/3/layout/OpposingIdeas"/>
    <dgm:cxn modelId="{7316CDFB-2A5F-46C5-B0E0-F4B5E7E243C5}" type="presOf" srcId="{14F6D7FC-0FAF-4B06-995F-30BB8C1D102D}" destId="{A1EE7042-8625-4B5E-BEBC-3D2BD6C02F92}" srcOrd="0" destOrd="0" presId="urn:microsoft.com/office/officeart/2009/3/layout/OpposingIdeas"/>
    <dgm:cxn modelId="{8FA54E58-40B1-4532-88B0-6F4201115DB2}" type="presParOf" srcId="{622950CD-B6F6-46B7-B080-32FB86EC36DA}" destId="{6037BA4C-B021-4EFC-8075-29B0A48067E1}" srcOrd="0" destOrd="0" presId="urn:microsoft.com/office/officeart/2009/3/layout/OpposingIdeas"/>
    <dgm:cxn modelId="{720F93F7-8657-41E9-9BA8-B2A1603FEAF5}" type="presParOf" srcId="{622950CD-B6F6-46B7-B080-32FB86EC36DA}" destId="{3B821E14-5CDA-4AD7-862E-9B8163029CC8}" srcOrd="1" destOrd="0" presId="urn:microsoft.com/office/officeart/2009/3/layout/OpposingIdeas"/>
    <dgm:cxn modelId="{5578046F-4B60-494B-8E96-33D57A656087}" type="presParOf" srcId="{622950CD-B6F6-46B7-B080-32FB86EC36DA}" destId="{6E26BC8F-A0CE-4A4B-996D-1610C2C5BFBB}" srcOrd="2" destOrd="0" presId="urn:microsoft.com/office/officeart/2009/3/layout/OpposingIdeas"/>
    <dgm:cxn modelId="{F41896C3-8A4A-46C8-ADE3-04379BA3A522}" type="presParOf" srcId="{622950CD-B6F6-46B7-B080-32FB86EC36DA}" destId="{77875713-B0B7-41B3-8946-5115F9D6512E}" srcOrd="3" destOrd="0" presId="urn:microsoft.com/office/officeart/2009/3/layout/OpposingIdeas"/>
    <dgm:cxn modelId="{BDBF1157-C7A7-4C90-8EA0-569BA52ACD2E}" type="presParOf" srcId="{622950CD-B6F6-46B7-B080-32FB86EC36DA}" destId="{A1EE7042-8625-4B5E-BEBC-3D2BD6C02F92}" srcOrd="4" destOrd="0" presId="urn:microsoft.com/office/officeart/2009/3/layout/OpposingIdeas"/>
    <dgm:cxn modelId="{82E50E35-C931-4876-99CE-012F214DE6F2}" type="presParOf" srcId="{622950CD-B6F6-46B7-B080-32FB86EC36DA}" destId="{398D5DB2-631C-4558-9B8B-F6EE4CB88CE5}" srcOrd="5" destOrd="0" presId="urn:microsoft.com/office/officeart/2009/3/layout/OpposingIdeas"/>
    <dgm:cxn modelId="{3789DC98-284F-4E0D-A524-1443177FF504}" type="presParOf" srcId="{622950CD-B6F6-46B7-B080-32FB86EC36DA}" destId="{BFC3E2C7-40EC-4563-93E2-563B047D3E19}" srcOrd="6" destOrd="0" presId="urn:microsoft.com/office/officeart/2009/3/layout/OpposingIdeas"/>
    <dgm:cxn modelId="{BFF03D26-2925-48BE-A6A3-487BFB73DDFA}" type="presParOf" srcId="{622950CD-B6F6-46B7-B080-32FB86EC36DA}" destId="{A716975D-C60A-42B3-81BF-C52C1DBF05BE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EF92F3-FD8F-4DEB-95A1-ED1CA7C422A0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CA"/>
        </a:p>
      </dgm:t>
    </dgm:pt>
    <dgm:pt modelId="{02D58741-2140-44C5-B31D-2DEE848D9ABF}">
      <dgm:prSet phldrT="[Text]"/>
      <dgm:spPr/>
      <dgm:t>
        <a:bodyPr/>
        <a:lstStyle/>
        <a:p>
          <a:pPr algn="ctr"/>
          <a:r>
            <a:rPr lang="en-CA" dirty="0" err="1"/>
            <a:t>Taux</a:t>
          </a:r>
          <a:r>
            <a:rPr lang="en-CA" dirty="0"/>
            <a:t> </a:t>
          </a:r>
          <a:r>
            <a:rPr lang="en-CA" dirty="0" err="1"/>
            <a:t>d’intérêt</a:t>
          </a:r>
          <a:endParaRPr lang="en-CA" dirty="0"/>
        </a:p>
      </dgm:t>
    </dgm:pt>
    <dgm:pt modelId="{4DBB7AF7-4395-460D-9CD3-31D2621F81AE}" type="parTrans" cxnId="{399FAD72-4DCA-458F-A1FB-C823A18EF4FE}">
      <dgm:prSet/>
      <dgm:spPr/>
      <dgm:t>
        <a:bodyPr/>
        <a:lstStyle/>
        <a:p>
          <a:endParaRPr lang="en-CA"/>
        </a:p>
      </dgm:t>
    </dgm:pt>
    <dgm:pt modelId="{D75F6220-959D-4E28-80BF-081305F6257A}" type="sibTrans" cxnId="{399FAD72-4DCA-458F-A1FB-C823A18EF4FE}">
      <dgm:prSet/>
      <dgm:spPr/>
      <dgm:t>
        <a:bodyPr/>
        <a:lstStyle/>
        <a:p>
          <a:endParaRPr lang="en-CA"/>
        </a:p>
      </dgm:t>
    </dgm:pt>
    <dgm:pt modelId="{AD335B2C-6919-4FF2-B642-F5A652AC9B83}">
      <dgm:prSet phldrT="[Text]"/>
      <dgm:spPr/>
      <dgm:t>
        <a:bodyPr/>
        <a:lstStyle/>
        <a:p>
          <a:r>
            <a:rPr lang="fr-FR" b="0" i="0" dirty="0"/>
            <a:t>Prix ​​des obligations</a:t>
          </a:r>
          <a:endParaRPr lang="en-CA" dirty="0"/>
        </a:p>
      </dgm:t>
    </dgm:pt>
    <dgm:pt modelId="{F514E012-A3C3-4621-9701-4A10B40996A7}" type="parTrans" cxnId="{D6FF34E9-1A5C-4D1F-A582-60299C8D94FF}">
      <dgm:prSet/>
      <dgm:spPr/>
      <dgm:t>
        <a:bodyPr/>
        <a:lstStyle/>
        <a:p>
          <a:endParaRPr lang="en-CA"/>
        </a:p>
      </dgm:t>
    </dgm:pt>
    <dgm:pt modelId="{A504D04C-57C1-4903-92DC-B7E08333C7B4}" type="sibTrans" cxnId="{D6FF34E9-1A5C-4D1F-A582-60299C8D94FF}">
      <dgm:prSet/>
      <dgm:spPr/>
      <dgm:t>
        <a:bodyPr/>
        <a:lstStyle/>
        <a:p>
          <a:endParaRPr lang="en-CA"/>
        </a:p>
      </dgm:t>
    </dgm:pt>
    <dgm:pt modelId="{D376B284-241B-42B5-B4D6-12BBB1A211B6}" type="pres">
      <dgm:prSet presAssocID="{ADEF92F3-FD8F-4DEB-95A1-ED1CA7C422A0}" presName="compositeShape" presStyleCnt="0">
        <dgm:presLayoutVars>
          <dgm:chMax val="2"/>
          <dgm:dir/>
          <dgm:resizeHandles val="exact"/>
        </dgm:presLayoutVars>
      </dgm:prSet>
      <dgm:spPr/>
    </dgm:pt>
    <dgm:pt modelId="{FD3A7289-7281-47DD-9BFD-E76ACF70AF2A}" type="pres">
      <dgm:prSet presAssocID="{02D58741-2140-44C5-B31D-2DEE848D9ABF}" presName="upArrow" presStyleLbl="node1" presStyleIdx="0" presStyleCnt="2"/>
      <dgm:spPr/>
    </dgm:pt>
    <dgm:pt modelId="{B4C1D08A-AF0D-4A02-AFF8-FB31D9580406}" type="pres">
      <dgm:prSet presAssocID="{02D58741-2140-44C5-B31D-2DEE848D9AB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3D710C88-FAB8-4575-BE3C-82498424ED79}" type="pres">
      <dgm:prSet presAssocID="{AD335B2C-6919-4FF2-B642-F5A652AC9B83}" presName="downArrow" presStyleLbl="node1" presStyleIdx="1" presStyleCnt="2"/>
      <dgm:spPr/>
    </dgm:pt>
    <dgm:pt modelId="{0139A533-E200-40D6-A19B-FC17958DE4E6}" type="pres">
      <dgm:prSet presAssocID="{AD335B2C-6919-4FF2-B642-F5A652AC9B83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99FAD72-4DCA-458F-A1FB-C823A18EF4FE}" srcId="{ADEF92F3-FD8F-4DEB-95A1-ED1CA7C422A0}" destId="{02D58741-2140-44C5-B31D-2DEE848D9ABF}" srcOrd="0" destOrd="0" parTransId="{4DBB7AF7-4395-460D-9CD3-31D2621F81AE}" sibTransId="{D75F6220-959D-4E28-80BF-081305F6257A}"/>
    <dgm:cxn modelId="{E1A91C93-5187-4CE8-B280-F2D371561E50}" type="presOf" srcId="{ADEF92F3-FD8F-4DEB-95A1-ED1CA7C422A0}" destId="{D376B284-241B-42B5-B4D6-12BBB1A211B6}" srcOrd="0" destOrd="0" presId="urn:microsoft.com/office/officeart/2005/8/layout/arrow4"/>
    <dgm:cxn modelId="{220E04B9-4DDA-47EC-9F5E-835E5280015D}" type="presOf" srcId="{02D58741-2140-44C5-B31D-2DEE848D9ABF}" destId="{B4C1D08A-AF0D-4A02-AFF8-FB31D9580406}" srcOrd="0" destOrd="0" presId="urn:microsoft.com/office/officeart/2005/8/layout/arrow4"/>
    <dgm:cxn modelId="{D6FF34E9-1A5C-4D1F-A582-60299C8D94FF}" srcId="{ADEF92F3-FD8F-4DEB-95A1-ED1CA7C422A0}" destId="{AD335B2C-6919-4FF2-B642-F5A652AC9B83}" srcOrd="1" destOrd="0" parTransId="{F514E012-A3C3-4621-9701-4A10B40996A7}" sibTransId="{A504D04C-57C1-4903-92DC-B7E08333C7B4}"/>
    <dgm:cxn modelId="{BDD4D3FA-4A11-4A62-9A36-1B2D1D113CF2}" type="presOf" srcId="{AD335B2C-6919-4FF2-B642-F5A652AC9B83}" destId="{0139A533-E200-40D6-A19B-FC17958DE4E6}" srcOrd="0" destOrd="0" presId="urn:microsoft.com/office/officeart/2005/8/layout/arrow4"/>
    <dgm:cxn modelId="{7DAF882C-618B-4270-8723-518BBA2497AB}" type="presParOf" srcId="{D376B284-241B-42B5-B4D6-12BBB1A211B6}" destId="{FD3A7289-7281-47DD-9BFD-E76ACF70AF2A}" srcOrd="0" destOrd="0" presId="urn:microsoft.com/office/officeart/2005/8/layout/arrow4"/>
    <dgm:cxn modelId="{FB4DE568-BB38-44BB-8653-B64BCAD2E139}" type="presParOf" srcId="{D376B284-241B-42B5-B4D6-12BBB1A211B6}" destId="{B4C1D08A-AF0D-4A02-AFF8-FB31D9580406}" srcOrd="1" destOrd="0" presId="urn:microsoft.com/office/officeart/2005/8/layout/arrow4"/>
    <dgm:cxn modelId="{3A7362CA-531B-4806-9106-DDB78C6C7CF2}" type="presParOf" srcId="{D376B284-241B-42B5-B4D6-12BBB1A211B6}" destId="{3D710C88-FAB8-4575-BE3C-82498424ED79}" srcOrd="2" destOrd="0" presId="urn:microsoft.com/office/officeart/2005/8/layout/arrow4"/>
    <dgm:cxn modelId="{F83ABAC4-6824-4434-863F-6F4BB0C30A90}" type="presParOf" srcId="{D376B284-241B-42B5-B4D6-12BBB1A211B6}" destId="{0139A533-E200-40D6-A19B-FC17958DE4E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EF92F3-FD8F-4DEB-95A1-ED1CA7C422A0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CA"/>
        </a:p>
      </dgm:t>
    </dgm:pt>
    <dgm:pt modelId="{02D58741-2140-44C5-B31D-2DEE848D9ABF}">
      <dgm:prSet phldrT="[Text]" custT="1"/>
      <dgm:spPr/>
      <dgm:t>
        <a:bodyPr/>
        <a:lstStyle/>
        <a:p>
          <a:pPr algn="ctr"/>
          <a:r>
            <a:rPr lang="en-CA" sz="2600" dirty="0" err="1"/>
            <a:t>Taux</a:t>
          </a:r>
          <a:r>
            <a:rPr lang="en-CA" sz="2600" dirty="0"/>
            <a:t> </a:t>
          </a:r>
          <a:r>
            <a:rPr lang="en-CA" sz="2600" dirty="0" err="1"/>
            <a:t>d’intérêt</a:t>
          </a:r>
          <a:endParaRPr lang="en-CA" sz="2600" dirty="0"/>
        </a:p>
      </dgm:t>
    </dgm:pt>
    <dgm:pt modelId="{4DBB7AF7-4395-460D-9CD3-31D2621F81AE}" type="parTrans" cxnId="{399FAD72-4DCA-458F-A1FB-C823A18EF4FE}">
      <dgm:prSet/>
      <dgm:spPr/>
      <dgm:t>
        <a:bodyPr/>
        <a:lstStyle/>
        <a:p>
          <a:endParaRPr lang="en-CA"/>
        </a:p>
      </dgm:t>
    </dgm:pt>
    <dgm:pt modelId="{D75F6220-959D-4E28-80BF-081305F6257A}" type="sibTrans" cxnId="{399FAD72-4DCA-458F-A1FB-C823A18EF4FE}">
      <dgm:prSet/>
      <dgm:spPr/>
      <dgm:t>
        <a:bodyPr/>
        <a:lstStyle/>
        <a:p>
          <a:endParaRPr lang="en-CA"/>
        </a:p>
      </dgm:t>
    </dgm:pt>
    <dgm:pt modelId="{AD335B2C-6919-4FF2-B642-F5A652AC9B83}">
      <dgm:prSet phldrT="[Text]" custT="1"/>
      <dgm:spPr/>
      <dgm:t>
        <a:bodyPr/>
        <a:lstStyle/>
        <a:p>
          <a:r>
            <a:rPr lang="en-CA" sz="2600" dirty="0"/>
            <a:t>Prix des actions</a:t>
          </a:r>
        </a:p>
      </dgm:t>
    </dgm:pt>
    <dgm:pt modelId="{F514E012-A3C3-4621-9701-4A10B40996A7}" type="parTrans" cxnId="{D6FF34E9-1A5C-4D1F-A582-60299C8D94FF}">
      <dgm:prSet/>
      <dgm:spPr/>
      <dgm:t>
        <a:bodyPr/>
        <a:lstStyle/>
        <a:p>
          <a:endParaRPr lang="en-CA"/>
        </a:p>
      </dgm:t>
    </dgm:pt>
    <dgm:pt modelId="{A504D04C-57C1-4903-92DC-B7E08333C7B4}" type="sibTrans" cxnId="{D6FF34E9-1A5C-4D1F-A582-60299C8D94FF}">
      <dgm:prSet/>
      <dgm:spPr/>
      <dgm:t>
        <a:bodyPr/>
        <a:lstStyle/>
        <a:p>
          <a:endParaRPr lang="en-CA"/>
        </a:p>
      </dgm:t>
    </dgm:pt>
    <dgm:pt modelId="{D376B284-241B-42B5-B4D6-12BBB1A211B6}" type="pres">
      <dgm:prSet presAssocID="{ADEF92F3-FD8F-4DEB-95A1-ED1CA7C422A0}" presName="compositeShape" presStyleCnt="0">
        <dgm:presLayoutVars>
          <dgm:chMax val="2"/>
          <dgm:dir/>
          <dgm:resizeHandles val="exact"/>
        </dgm:presLayoutVars>
      </dgm:prSet>
      <dgm:spPr/>
    </dgm:pt>
    <dgm:pt modelId="{FD3A7289-7281-47DD-9BFD-E76ACF70AF2A}" type="pres">
      <dgm:prSet presAssocID="{02D58741-2140-44C5-B31D-2DEE848D9ABF}" presName="upArrow" presStyleLbl="node1" presStyleIdx="0" presStyleCnt="2"/>
      <dgm:spPr/>
    </dgm:pt>
    <dgm:pt modelId="{B4C1D08A-AF0D-4A02-AFF8-FB31D9580406}" type="pres">
      <dgm:prSet presAssocID="{02D58741-2140-44C5-B31D-2DEE848D9AB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3D710C88-FAB8-4575-BE3C-82498424ED79}" type="pres">
      <dgm:prSet presAssocID="{AD335B2C-6919-4FF2-B642-F5A652AC9B83}" presName="downArrow" presStyleLbl="node1" presStyleIdx="1" presStyleCnt="2"/>
      <dgm:spPr/>
    </dgm:pt>
    <dgm:pt modelId="{0139A533-E200-40D6-A19B-FC17958DE4E6}" type="pres">
      <dgm:prSet presAssocID="{AD335B2C-6919-4FF2-B642-F5A652AC9B83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99FAD72-4DCA-458F-A1FB-C823A18EF4FE}" srcId="{ADEF92F3-FD8F-4DEB-95A1-ED1CA7C422A0}" destId="{02D58741-2140-44C5-B31D-2DEE848D9ABF}" srcOrd="0" destOrd="0" parTransId="{4DBB7AF7-4395-460D-9CD3-31D2621F81AE}" sibTransId="{D75F6220-959D-4E28-80BF-081305F6257A}"/>
    <dgm:cxn modelId="{E1A91C93-5187-4CE8-B280-F2D371561E50}" type="presOf" srcId="{ADEF92F3-FD8F-4DEB-95A1-ED1CA7C422A0}" destId="{D376B284-241B-42B5-B4D6-12BBB1A211B6}" srcOrd="0" destOrd="0" presId="urn:microsoft.com/office/officeart/2005/8/layout/arrow4"/>
    <dgm:cxn modelId="{220E04B9-4DDA-47EC-9F5E-835E5280015D}" type="presOf" srcId="{02D58741-2140-44C5-B31D-2DEE848D9ABF}" destId="{B4C1D08A-AF0D-4A02-AFF8-FB31D9580406}" srcOrd="0" destOrd="0" presId="urn:microsoft.com/office/officeart/2005/8/layout/arrow4"/>
    <dgm:cxn modelId="{D6FF34E9-1A5C-4D1F-A582-60299C8D94FF}" srcId="{ADEF92F3-FD8F-4DEB-95A1-ED1CA7C422A0}" destId="{AD335B2C-6919-4FF2-B642-F5A652AC9B83}" srcOrd="1" destOrd="0" parTransId="{F514E012-A3C3-4621-9701-4A10B40996A7}" sibTransId="{A504D04C-57C1-4903-92DC-B7E08333C7B4}"/>
    <dgm:cxn modelId="{BDD4D3FA-4A11-4A62-9A36-1B2D1D113CF2}" type="presOf" srcId="{AD335B2C-6919-4FF2-B642-F5A652AC9B83}" destId="{0139A533-E200-40D6-A19B-FC17958DE4E6}" srcOrd="0" destOrd="0" presId="urn:microsoft.com/office/officeart/2005/8/layout/arrow4"/>
    <dgm:cxn modelId="{7DAF882C-618B-4270-8723-518BBA2497AB}" type="presParOf" srcId="{D376B284-241B-42B5-B4D6-12BBB1A211B6}" destId="{FD3A7289-7281-47DD-9BFD-E76ACF70AF2A}" srcOrd="0" destOrd="0" presId="urn:microsoft.com/office/officeart/2005/8/layout/arrow4"/>
    <dgm:cxn modelId="{FB4DE568-BB38-44BB-8653-B64BCAD2E139}" type="presParOf" srcId="{D376B284-241B-42B5-B4D6-12BBB1A211B6}" destId="{B4C1D08A-AF0D-4A02-AFF8-FB31D9580406}" srcOrd="1" destOrd="0" presId="urn:microsoft.com/office/officeart/2005/8/layout/arrow4"/>
    <dgm:cxn modelId="{3A7362CA-531B-4806-9106-DDB78C6C7CF2}" type="presParOf" srcId="{D376B284-241B-42B5-B4D6-12BBB1A211B6}" destId="{3D710C88-FAB8-4575-BE3C-82498424ED79}" srcOrd="2" destOrd="0" presId="urn:microsoft.com/office/officeart/2005/8/layout/arrow4"/>
    <dgm:cxn modelId="{F83ABAC4-6824-4434-863F-6F4BB0C30A90}" type="presParOf" srcId="{D376B284-241B-42B5-B4D6-12BBB1A211B6}" destId="{0139A533-E200-40D6-A19B-FC17958DE4E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6ECBE-30D2-4013-9038-EC14B8DFBF12}">
      <dsp:nvSpPr>
        <dsp:cNvPr id="0" name=""/>
        <dsp:cNvSpPr/>
      </dsp:nvSpPr>
      <dsp:spPr>
        <a:xfrm>
          <a:off x="3" y="919119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Augmentation du </a:t>
          </a:r>
          <a:r>
            <a:rPr lang="en-CA" sz="1900" kern="1200" dirty="0" err="1"/>
            <a:t>taux</a:t>
          </a:r>
          <a:r>
            <a:rPr lang="en-CA" sz="1900" kern="1200" dirty="0"/>
            <a:t> </a:t>
          </a:r>
          <a:r>
            <a:rPr lang="en-CA" sz="1900" kern="1200" dirty="0" err="1"/>
            <a:t>d’intérêt</a:t>
          </a:r>
          <a:endParaRPr lang="en-CA" sz="1900" kern="1200" dirty="0"/>
        </a:p>
      </dsp:txBody>
      <dsp:txXfrm>
        <a:off x="35905" y="955021"/>
        <a:ext cx="1971153" cy="1153970"/>
      </dsp:txXfrm>
    </dsp:sp>
    <dsp:sp modelId="{9D8361AC-3DCA-4D56-9C6F-CAC8865FBA1E}">
      <dsp:nvSpPr>
        <dsp:cNvPr id="0" name=""/>
        <dsp:cNvSpPr/>
      </dsp:nvSpPr>
      <dsp:spPr>
        <a:xfrm>
          <a:off x="2247256" y="1278680"/>
          <a:ext cx="433106" cy="50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>
        <a:off x="2247256" y="1380011"/>
        <a:ext cx="303174" cy="303991"/>
      </dsp:txXfrm>
    </dsp:sp>
    <dsp:sp modelId="{DB28ECE3-8EB6-490A-82B2-49FC0BE976FD}">
      <dsp:nvSpPr>
        <dsp:cNvPr id="0" name=""/>
        <dsp:cNvSpPr/>
      </dsp:nvSpPr>
      <dsp:spPr>
        <a:xfrm>
          <a:off x="2860143" y="919119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900" kern="1200" dirty="0"/>
            <a:t>Les gens </a:t>
          </a:r>
          <a:r>
            <a:rPr lang="fr-CH" sz="1900" kern="1200" noProof="0" dirty="0"/>
            <a:t>consomment</a:t>
          </a:r>
          <a:r>
            <a:rPr lang="en-CA" sz="1900" kern="1200" dirty="0"/>
            <a:t> </a:t>
          </a:r>
          <a:r>
            <a:rPr lang="en-CA" sz="1900" kern="1200" dirty="0" err="1"/>
            <a:t>moins</a:t>
          </a:r>
          <a:endParaRPr lang="en-CA" sz="1900" kern="1200" dirty="0"/>
        </a:p>
      </dsp:txBody>
      <dsp:txXfrm>
        <a:off x="2896045" y="955021"/>
        <a:ext cx="1971153" cy="1153970"/>
      </dsp:txXfrm>
    </dsp:sp>
    <dsp:sp modelId="{E128AC66-8AD0-4648-82C2-EB00CD6FDCC8}">
      <dsp:nvSpPr>
        <dsp:cNvPr id="0" name=""/>
        <dsp:cNvSpPr/>
      </dsp:nvSpPr>
      <dsp:spPr>
        <a:xfrm>
          <a:off x="5107396" y="1278680"/>
          <a:ext cx="433106" cy="50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>
        <a:off x="5107396" y="1380011"/>
        <a:ext cx="303174" cy="303991"/>
      </dsp:txXfrm>
    </dsp:sp>
    <dsp:sp modelId="{55D8A062-C157-4A5B-A796-75E7DED47465}">
      <dsp:nvSpPr>
        <dsp:cNvPr id="0" name=""/>
        <dsp:cNvSpPr/>
      </dsp:nvSpPr>
      <dsp:spPr>
        <a:xfrm>
          <a:off x="5720283" y="919119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b="0" i="0" kern="1200" dirty="0"/>
            <a:t>Les entreprises maintiennent les prix au même niveau</a:t>
          </a:r>
          <a:endParaRPr lang="en-CA" sz="1900" kern="1200" dirty="0"/>
        </a:p>
      </dsp:txBody>
      <dsp:txXfrm>
        <a:off x="5756185" y="955021"/>
        <a:ext cx="1971153" cy="1153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7BA4C-B021-4EFC-8075-29B0A48067E1}">
      <dsp:nvSpPr>
        <dsp:cNvPr id="0" name=""/>
        <dsp:cNvSpPr/>
      </dsp:nvSpPr>
      <dsp:spPr>
        <a:xfrm>
          <a:off x="762000" y="802667"/>
          <a:ext cx="4572000" cy="2458665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21E14-5CDA-4AD7-862E-9B8163029CC8}">
      <dsp:nvSpPr>
        <dsp:cNvPr id="0" name=""/>
        <dsp:cNvSpPr/>
      </dsp:nvSpPr>
      <dsp:spPr>
        <a:xfrm>
          <a:off x="3048000" y="1063434"/>
          <a:ext cx="609" cy="193713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26BC8F-A0CE-4A4B-996D-1610C2C5BFBB}">
      <dsp:nvSpPr>
        <dsp:cNvPr id="0" name=""/>
        <dsp:cNvSpPr/>
      </dsp:nvSpPr>
      <dsp:spPr>
        <a:xfrm>
          <a:off x="914400" y="988929"/>
          <a:ext cx="1981200" cy="20861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 dirty="0" err="1">
              <a:solidFill>
                <a:schemeClr val="tx2"/>
              </a:solidFill>
            </a:rPr>
            <a:t>Taux</a:t>
          </a:r>
          <a:r>
            <a:rPr lang="en-CA" sz="2800" kern="1200" dirty="0">
              <a:solidFill>
                <a:schemeClr val="tx2"/>
              </a:solidFill>
            </a:rPr>
            <a:t> </a:t>
          </a:r>
          <a:r>
            <a:rPr lang="en-CA" sz="2800" kern="1200" dirty="0" err="1">
              <a:solidFill>
                <a:schemeClr val="tx2"/>
              </a:solidFill>
            </a:rPr>
            <a:t>d’intérêt</a:t>
          </a:r>
          <a:endParaRPr lang="en-CA" sz="2800" kern="1200" dirty="0">
            <a:solidFill>
              <a:schemeClr val="tx2"/>
            </a:solidFill>
          </a:endParaRPr>
        </a:p>
      </dsp:txBody>
      <dsp:txXfrm>
        <a:off x="914400" y="988929"/>
        <a:ext cx="1981200" cy="2086140"/>
      </dsp:txXfrm>
    </dsp:sp>
    <dsp:sp modelId="{77875713-B0B7-41B3-8946-5115F9D6512E}">
      <dsp:nvSpPr>
        <dsp:cNvPr id="0" name=""/>
        <dsp:cNvSpPr/>
      </dsp:nvSpPr>
      <dsp:spPr>
        <a:xfrm>
          <a:off x="3200400" y="988929"/>
          <a:ext cx="1981200" cy="20861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 dirty="0" err="1">
              <a:solidFill>
                <a:schemeClr val="tx2"/>
              </a:solidFill>
            </a:rPr>
            <a:t>Dépenses</a:t>
          </a:r>
          <a:r>
            <a:rPr lang="en-CA" sz="2800" kern="1200" dirty="0">
              <a:solidFill>
                <a:schemeClr val="tx2"/>
              </a:solidFill>
            </a:rPr>
            <a:t>,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 dirty="0">
              <a:solidFill>
                <a:schemeClr val="tx2"/>
              </a:solidFill>
            </a:rPr>
            <a:t>Inflation</a:t>
          </a:r>
        </a:p>
      </dsp:txBody>
      <dsp:txXfrm>
        <a:off x="3200400" y="988929"/>
        <a:ext cx="1981200" cy="2086140"/>
      </dsp:txXfrm>
    </dsp:sp>
    <dsp:sp modelId="{398D5DB2-631C-4558-9B8B-F6EE4CB88CE5}">
      <dsp:nvSpPr>
        <dsp:cNvPr id="0" name=""/>
        <dsp:cNvSpPr/>
      </dsp:nvSpPr>
      <dsp:spPr>
        <a:xfrm rot="16200000">
          <a:off x="-960090" y="1129464"/>
          <a:ext cx="2682180" cy="762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 err="1"/>
            <a:t>Augmente</a:t>
          </a:r>
          <a:endParaRPr lang="en-CA" sz="1800" kern="1200" dirty="0"/>
        </a:p>
      </dsp:txBody>
      <dsp:txXfrm>
        <a:off x="-844926" y="1435777"/>
        <a:ext cx="2451851" cy="379704"/>
      </dsp:txXfrm>
    </dsp:sp>
    <dsp:sp modelId="{A716975D-C60A-42B3-81BF-C52C1DBF05BE}">
      <dsp:nvSpPr>
        <dsp:cNvPr id="0" name=""/>
        <dsp:cNvSpPr/>
      </dsp:nvSpPr>
      <dsp:spPr>
        <a:xfrm rot="5400000">
          <a:off x="4373909" y="2172535"/>
          <a:ext cx="2682180" cy="762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 err="1"/>
            <a:t>Décroit</a:t>
          </a:r>
          <a:endParaRPr lang="en-CA" sz="1800" kern="1200" dirty="0"/>
        </a:p>
      </dsp:txBody>
      <dsp:txXfrm>
        <a:off x="4489074" y="2248519"/>
        <a:ext cx="2451851" cy="379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A7289-7281-47DD-9BFD-E76ACF70AF2A}">
      <dsp:nvSpPr>
        <dsp:cNvPr id="0" name=""/>
        <dsp:cNvSpPr/>
      </dsp:nvSpPr>
      <dsp:spPr>
        <a:xfrm>
          <a:off x="1986" y="0"/>
          <a:ext cx="1191803" cy="1340269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1D08A-AF0D-4A02-AFF8-FB31D9580406}">
      <dsp:nvSpPr>
        <dsp:cNvPr id="0" name=""/>
        <dsp:cNvSpPr/>
      </dsp:nvSpPr>
      <dsp:spPr>
        <a:xfrm>
          <a:off x="1229544" y="0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 err="1"/>
            <a:t>Taux</a:t>
          </a:r>
          <a:r>
            <a:rPr lang="en-CA" sz="2600" kern="1200" dirty="0"/>
            <a:t> </a:t>
          </a:r>
          <a:r>
            <a:rPr lang="en-CA" sz="2600" kern="1200" dirty="0" err="1"/>
            <a:t>d’intérêt</a:t>
          </a:r>
          <a:endParaRPr lang="en-CA" sz="2600" kern="1200" dirty="0"/>
        </a:p>
      </dsp:txBody>
      <dsp:txXfrm>
        <a:off x="1229544" y="0"/>
        <a:ext cx="2022454" cy="1340269"/>
      </dsp:txXfrm>
    </dsp:sp>
    <dsp:sp modelId="{3D710C88-FAB8-4575-BE3C-82498424ED79}">
      <dsp:nvSpPr>
        <dsp:cNvPr id="0" name=""/>
        <dsp:cNvSpPr/>
      </dsp:nvSpPr>
      <dsp:spPr>
        <a:xfrm>
          <a:off x="359527" y="1451959"/>
          <a:ext cx="1191803" cy="1340269"/>
        </a:xfrm>
        <a:prstGeom prst="downArrow">
          <a:avLst/>
        </a:prstGeom>
        <a:solidFill>
          <a:schemeClr val="accent5">
            <a:hueOff val="-3565596"/>
            <a:satOff val="27185"/>
            <a:lumOff val="5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9A533-E200-40D6-A19B-FC17958DE4E6}">
      <dsp:nvSpPr>
        <dsp:cNvPr id="0" name=""/>
        <dsp:cNvSpPr/>
      </dsp:nvSpPr>
      <dsp:spPr>
        <a:xfrm>
          <a:off x="1587085" y="1451959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0" i="0" kern="1200" dirty="0"/>
            <a:t>Prix ​​des obligations</a:t>
          </a:r>
          <a:endParaRPr lang="en-CA" sz="2600" kern="1200" dirty="0"/>
        </a:p>
      </dsp:txBody>
      <dsp:txXfrm>
        <a:off x="1587085" y="1451959"/>
        <a:ext cx="2022454" cy="13402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A7289-7281-47DD-9BFD-E76ACF70AF2A}">
      <dsp:nvSpPr>
        <dsp:cNvPr id="0" name=""/>
        <dsp:cNvSpPr/>
      </dsp:nvSpPr>
      <dsp:spPr>
        <a:xfrm>
          <a:off x="1986" y="0"/>
          <a:ext cx="1191803" cy="1340269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1D08A-AF0D-4A02-AFF8-FB31D9580406}">
      <dsp:nvSpPr>
        <dsp:cNvPr id="0" name=""/>
        <dsp:cNvSpPr/>
      </dsp:nvSpPr>
      <dsp:spPr>
        <a:xfrm>
          <a:off x="1229544" y="0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 err="1"/>
            <a:t>Taux</a:t>
          </a:r>
          <a:r>
            <a:rPr lang="en-CA" sz="2600" kern="1200" dirty="0"/>
            <a:t> </a:t>
          </a:r>
          <a:r>
            <a:rPr lang="en-CA" sz="2600" kern="1200" dirty="0" err="1"/>
            <a:t>d’intérêt</a:t>
          </a:r>
          <a:endParaRPr lang="en-CA" sz="2600" kern="1200" dirty="0"/>
        </a:p>
      </dsp:txBody>
      <dsp:txXfrm>
        <a:off x="1229544" y="0"/>
        <a:ext cx="2022454" cy="1340269"/>
      </dsp:txXfrm>
    </dsp:sp>
    <dsp:sp modelId="{3D710C88-FAB8-4575-BE3C-82498424ED79}">
      <dsp:nvSpPr>
        <dsp:cNvPr id="0" name=""/>
        <dsp:cNvSpPr/>
      </dsp:nvSpPr>
      <dsp:spPr>
        <a:xfrm>
          <a:off x="359527" y="1451959"/>
          <a:ext cx="1191803" cy="1340269"/>
        </a:xfrm>
        <a:prstGeom prst="downArrow">
          <a:avLst/>
        </a:prstGeom>
        <a:solidFill>
          <a:schemeClr val="accent5">
            <a:hueOff val="-3565596"/>
            <a:satOff val="27185"/>
            <a:lumOff val="5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9A533-E200-40D6-A19B-FC17958DE4E6}">
      <dsp:nvSpPr>
        <dsp:cNvPr id="0" name=""/>
        <dsp:cNvSpPr/>
      </dsp:nvSpPr>
      <dsp:spPr>
        <a:xfrm>
          <a:off x="1587085" y="1451959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/>
            <a:t>Prix des actions</a:t>
          </a:r>
        </a:p>
      </dsp:txBody>
      <dsp:txXfrm>
        <a:off x="1587085" y="1451959"/>
        <a:ext cx="2022454" cy="1340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7819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50839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45468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7468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75608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28131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03430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431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37964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100" dirty="0"/>
              <a:t>Note pour le personnel enseignant : cette vidéo présente un contexte européen, mais le concept principal s'applique au Canada.</a:t>
            </a:r>
            <a:endParaRPr lang="en-CA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46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76210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96913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71482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35712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21267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68128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3957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39836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75475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93270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37922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90356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248087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264098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063991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100" dirty="0"/>
              <a:t>Note pour le personnel enseignant : cette vidéo présente un contexte européen, mais le concept principal s'applique au Canada.</a:t>
            </a:r>
            <a:endParaRPr lang="en-CA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7278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11486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118919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6358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anadianencyclopedia.ca/fr/article/macroeconomi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queducanada.ca/sujet-banque/notre-histoir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queducanada.ca/sujet-banque/notre-histoir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cTN6MDn1aVg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cTN6MDn1aV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Indice_de_confiance_des_consommateur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s://www.economie.gouv.fr/facileco/pouvoir-achat-definition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6.royalbank.com/fr/di/hubs/now-and-noteworthy/article/what-rising-interest-rates-can-mean-for-investors/kwe96fr2" TargetMode="External"/><Relationship Id="rId2" Type="http://schemas.openxmlformats.org/officeDocument/2006/relationships/hyperlink" Target="https://www.koho.ca/fr/learn/how-do-interest-rates-impact-the-stock-market/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2u7Xa57y8A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www.youtube.com/watch?v=o2u7Xa57y8A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queducanada.ca/grandes-fonctions/politique-monetaire/?theme_mode=light&amp;_gl=1*2tn7hg*_ga*OTIxNjA4NjMzLjE2NzExMjE0MDk.*_ga_D0WRRH3RZH*MTY4MTc1NTg5OS44LjAuMTY4MTc1NTg5OS4wLjAuMA..&amp;_ga=2.181584366.85653895.1681755900-921608633.1671121409" TargetMode="External"/><Relationship Id="rId7" Type="http://schemas.openxmlformats.org/officeDocument/2006/relationships/hyperlink" Target="https://www.banqueducanada.ca/grandes-fonctions/supervision-paiements-detail/?theme_mode=light&amp;_gl=1*lpmtlw*_ga*OTIxNjA4NjMzLjE2NzExMjE0MDk.*_ga_D0WRRH3RZH*MTY4MTc1NTg5OS44LjEuMTY4MTc1NjkyOC4wLjAuMA..&amp;_ga=2.154804849.85653895.1681755900-921608633.1671121409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queducanada.ca/grandes-fonctions/gestion-financiere/?theme_mode=light&amp;_gl=1*10fjpp1*_ga*OTIxNjA4NjMzLjE2NzExMjE0MDk.*_ga_D0WRRH3RZH*MTY4MTc1NTg5OS44LjEuMTY4MTc1NjkwNC4wLjAuMA..&amp;_ga=2.244597324.85653895.1681755900-921608633.1671121409" TargetMode="External"/><Relationship Id="rId5" Type="http://schemas.openxmlformats.org/officeDocument/2006/relationships/hyperlink" Target="https://www.banqueducanada.ca/grandes-fonctions/monnaie/?theme_mode=light&amp;_gl=1*17gyszd*_ga*OTIxNjA4NjMzLjE2NzExMjE0MDk.*_ga_D0WRRH3RZH*MTY4MTc1NTg5OS44LjEuMTY4MTc1Njg4OS4wLjAuMA..&amp;_ga=2.244597324.85653895.1681755900-921608633.1671121409" TargetMode="External"/><Relationship Id="rId4" Type="http://schemas.openxmlformats.org/officeDocument/2006/relationships/hyperlink" Target="https://www.banqueducanada.ca/grandes-fonctions/systeme-financier/?theme_mode=light&amp;_gl=1*yir2pw*_ga*OTIxNjA4NjMzLjE2NzExMjE0MDk.*_ga_D0WRRH3RZH*MTY4MTc1NTg5OS44LjEuMTY4MTc1NjQzNi4wLjAuMA..&amp;_ga=2.152249712.85653895.1681755900-921608633.1671121409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cSujzEo4A8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U0oti-8Wc6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Macroéconomie</a:t>
            </a:r>
            <a:r>
              <a:rPr lang="en-US" altLang="en-US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: </a:t>
            </a:r>
            <a:r>
              <a:rPr lang="en-US" altLang="en-US" sz="4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banques</a:t>
            </a:r>
            <a:r>
              <a:rPr lang="en-US" altLang="en-US" sz="4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centrales</a:t>
            </a:r>
            <a:endParaRPr lang="en-US" altLang="en-US" sz="4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partir de la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12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«Pensez-y bien»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125663"/>
            <a:ext cx="8639175" cy="40370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b="1" dirty="0">
                <a:solidFill>
                  <a:schemeClr val="tx1"/>
                </a:solidFill>
              </a:rPr>
              <a:t>Penser-partager-présenter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gens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parlent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beaucoup de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l’économie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vous êtes-vous déjà demandé pourquoi?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>
                <a:ea typeface="MS PGothic"/>
              </a:rPr>
              <a:t>Croyez-vous que l’économie vous affecte en tant qu’individu</a:t>
            </a:r>
            <a:r>
              <a:rPr lang="en-US" sz="2000" dirty="0">
                <a:ea typeface="MS PGothic"/>
              </a:rPr>
              <a:t>? 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cela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affecte-t-il votre famille</a:t>
            </a:r>
            <a:r>
              <a:rPr lang="en-US" sz="2000" dirty="0">
                <a:ea typeface="MS PGothic"/>
              </a:rPr>
              <a:t>?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Content Placeholder 4" descr="Content Placeholder 4">
            <a:extLst>
              <a:ext uri="{FF2B5EF4-FFF2-40B4-BE49-F238E27FC236}">
                <a16:creationId xmlns:a16="http://schemas.microsoft.com/office/drawing/2014/main" id="{DE4FE408-81EA-1FB6-9599-10DA8A10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287" y="4371975"/>
            <a:ext cx="1491441" cy="1674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058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Macroéconomie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00175"/>
            <a:ext cx="8639175" cy="5267753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macroéconomie est une branche de l’économie qui a pour objet le comportement de l’économie au niveau global, c’est-à-dire dans son ensemble. Elle étudie des questions économiques comme l’emploi, le revenu national, l’inflation et le commerce international. </a:t>
            </a:r>
            <a:r>
              <a:rPr lang="fr-CA" sz="2000" b="1" dirty="0"/>
              <a:t>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Macroéconomie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|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L'Encyclopédie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canadienne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macroéconomie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inclut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>
              <a:lnSpc>
                <a:spcPts val="2400"/>
              </a:lnSpc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l’inflation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FR" sz="2000" dirty="0"/>
              <a:t>les niveaux de prix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le revenu national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le produit intérieur brut (PIB)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le taux de chômage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…et plus</a:t>
            </a:r>
          </a:p>
          <a:p>
            <a:pPr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56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84213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apprendront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90675"/>
            <a:ext cx="8639175" cy="4842023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 dirty="0"/>
              <a:t>Comment une banque centrale joue un rôle dans la manipulation de l'économie d'un pays.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Les </a:t>
            </a:r>
            <a:r>
              <a:rPr lang="fr-CA" sz="2000" dirty="0">
                <a:ea typeface="MS PGothic"/>
              </a:rPr>
              <a:t>fonctions d’une banque centrale</a:t>
            </a:r>
            <a:r>
              <a:rPr lang="en-US" sz="2000" dirty="0">
                <a:ea typeface="MS PGothic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Comment sa </a:t>
            </a:r>
            <a:r>
              <a:rPr lang="fr-CA" sz="2000" b="1" dirty="0"/>
              <a:t>politique monétaire </a:t>
            </a:r>
            <a:r>
              <a:rPr lang="fr-CA" sz="2000" dirty="0"/>
              <a:t>affecte </a:t>
            </a:r>
            <a:r>
              <a:rPr lang="en-US" sz="2000" dirty="0">
                <a:ea typeface="MS PGothic"/>
              </a:rPr>
              <a:t>:</a:t>
            </a:r>
          </a:p>
          <a:p>
            <a:pPr lvl="1">
              <a:lnSpc>
                <a:spcPts val="2400"/>
              </a:lnSpc>
            </a:pPr>
            <a:r>
              <a:rPr lang="fr-CA" sz="2000" dirty="0">
                <a:ea typeface="MS PGothic"/>
              </a:rPr>
              <a:t>notre pouvoir d’achat </a:t>
            </a:r>
          </a:p>
          <a:p>
            <a:pPr lvl="1">
              <a:lnSpc>
                <a:spcPts val="2400"/>
              </a:lnSpc>
            </a:pPr>
            <a:r>
              <a:rPr lang="en-US" sz="2000" dirty="0" err="1">
                <a:ea typeface="MS PGothic"/>
              </a:rPr>
              <a:t>nos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dettes</a:t>
            </a:r>
            <a:r>
              <a:rPr lang="en-US" sz="2000" dirty="0">
                <a:ea typeface="MS PGothic"/>
              </a:rPr>
              <a:t> et </a:t>
            </a:r>
            <a:r>
              <a:rPr lang="fr-CA" sz="2000" dirty="0">
                <a:ea typeface="MS PGothic"/>
              </a:rPr>
              <a:t>investissements</a:t>
            </a:r>
          </a:p>
          <a:p>
            <a:pPr lvl="1">
              <a:lnSpc>
                <a:spcPts val="2400"/>
              </a:lnSpc>
            </a:pPr>
            <a:r>
              <a:rPr lang="fr-FR" sz="2000" dirty="0"/>
              <a:t>notre emploi</a:t>
            </a: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noter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La macroéconomie est une branche d'étude complexe, et de nombreux facteurs sont en cause.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Cette leçon ne montre que quelques aspects de la macroéconomie liés aux banques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centrales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Il y a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donc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des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exceptions aux idées générales que nous présentons dans cette leçon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sz="200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 qu’une banque centrale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78"/>
            <a:ext cx="8639175" cy="471500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Faites une recherche rapide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</a:p>
          <a:p>
            <a:pPr marL="380998" indent="-342900">
              <a:lnSpc>
                <a:spcPts val="2400"/>
              </a:lnSpc>
              <a:buSzPct val="100000"/>
              <a:buAutoNum type="arabicPeriod"/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Trouvez la définition d’une banque centrale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98" indent="-342900">
              <a:lnSpc>
                <a:spcPts val="2400"/>
              </a:lnSpc>
              <a:buSzPct val="100000"/>
              <a:buAutoNum type="arabicPeriod"/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Trouvez le principaux objectifs d’une banque centrale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Voici quelques ressources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Wikipedia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 du Canada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065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 qu’une banque centrale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Définition</a:t>
            </a: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Une banque centrale est une institution financière responsable de la </a:t>
            </a:r>
            <a:r>
              <a:rPr lang="fr-CA" sz="2000" b="1" dirty="0"/>
              <a:t>politique monétaire </a:t>
            </a:r>
            <a:r>
              <a:rPr lang="fr-CA" sz="2000" dirty="0"/>
              <a:t>d'un pays ou d'un groupe de pays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Ses</a:t>
            </a: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objectifs</a:t>
            </a: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Maintenir le bon fonctionnement de l'économie du pays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Atteindre la stabilité des prix (inflation faible et stable)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 qu’une banque centrale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3896"/>
            <a:ext cx="8639175" cy="521208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Il y a </a:t>
            </a:r>
            <a:r>
              <a:rPr lang="fr-CA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plusieurs banques centrales dans </a:t>
            </a: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 monde.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Trouvez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1800" dirty="0"/>
              <a:t>les banques centrales de ces pays ou groupes de pays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Canada</a:t>
            </a:r>
          </a:p>
          <a:p>
            <a:pPr>
              <a:lnSpc>
                <a:spcPts val="2400"/>
              </a:lnSpc>
            </a:pPr>
            <a:r>
              <a:rPr lang="fr-CA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États-Unis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Inde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Hong Kong</a:t>
            </a:r>
          </a:p>
          <a:p>
            <a:pPr>
              <a:lnSpc>
                <a:spcPts val="2400"/>
              </a:lnSpc>
            </a:pPr>
            <a:r>
              <a:rPr lang="fr-CA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Brésil</a:t>
            </a:r>
          </a:p>
          <a:p>
            <a:pPr>
              <a:lnSpc>
                <a:spcPts val="2400"/>
              </a:lnSpc>
            </a:pPr>
            <a:r>
              <a:rPr lang="fr-FR" sz="1800" dirty="0"/>
              <a:t>Angleterre</a:t>
            </a:r>
          </a:p>
          <a:p>
            <a:pPr>
              <a:lnSpc>
                <a:spcPts val="2400"/>
              </a:lnSpc>
            </a:pPr>
            <a:r>
              <a:rPr lang="fr-FR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Allemagne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Union </a:t>
            </a:r>
            <a:r>
              <a:rPr lang="fr-CA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européenne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Etc. </a:t>
            </a: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</a:t>
            </a:r>
            <a:r>
              <a:rPr lang="fr-CA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Autres pays de votre choix</a:t>
            </a: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Google Shape;66;p1">
            <a:extLst>
              <a:ext uri="{FF2B5EF4-FFF2-40B4-BE49-F238E27FC236}">
                <a16:creationId xmlns:a16="http://schemas.microsoft.com/office/drawing/2014/main" id="{1E945FCF-3CD4-F310-E681-0D4F718A5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036" y="2575689"/>
            <a:ext cx="7003415" cy="483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</a:t>
            </a:r>
            <a:r>
              <a:rPr lang="en-US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du Canada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CA" sz="1800" dirty="0">
                <a:solidFill>
                  <a:schemeClr val="bg2"/>
                </a:solidFill>
              </a:rPr>
              <a:t>Système de réserve fédérale (Réserve fédérale ou Fed</a:t>
            </a:r>
            <a:r>
              <a:rPr lang="en-US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FR" sz="1800" dirty="0">
                <a:solidFill>
                  <a:schemeClr val="bg2"/>
                </a:solidFill>
              </a:rPr>
              <a:t>Banque centrale de l'Inde</a:t>
            </a:r>
            <a:endParaRPr lang="en-US" altLang="en-US" sz="1800" kern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FR" sz="1800" dirty="0">
                <a:solidFill>
                  <a:schemeClr val="bg2"/>
                </a:solidFill>
              </a:rPr>
              <a:t>Autorité monétaire de </a:t>
            </a:r>
            <a:r>
              <a:rPr lang="en-US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Hong Kong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CA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</a:t>
            </a:r>
            <a:r>
              <a:rPr lang="en-US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FR" sz="1800" dirty="0">
                <a:solidFill>
                  <a:schemeClr val="bg2"/>
                </a:solidFill>
              </a:rPr>
              <a:t>centrale </a:t>
            </a:r>
            <a:r>
              <a:rPr lang="en-US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du </a:t>
            </a:r>
            <a:r>
              <a:rPr lang="fr-CA" altLang="en-US" sz="180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Brésil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FR" sz="1800" dirty="0">
                <a:solidFill>
                  <a:schemeClr val="bg2"/>
                </a:solidFill>
              </a:rPr>
              <a:t>Banque d'Angleterre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FR" sz="1800" dirty="0">
                <a:solidFill>
                  <a:schemeClr val="bg2"/>
                </a:solidFill>
              </a:rPr>
              <a:t>Banque fédérale allemande (Deutsche Bundesbank)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fr-FR" sz="1800" dirty="0">
                <a:solidFill>
                  <a:schemeClr val="bg2"/>
                </a:solidFill>
              </a:rPr>
              <a:t>Banque centrale européenne</a:t>
            </a:r>
            <a:endParaRPr lang="en-US" altLang="en-US" sz="1800" kern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740D1-5837-C34D-6BC5-F9677883D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533" y="398851"/>
            <a:ext cx="1304063" cy="17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1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faits : Banque du Canada (</a:t>
            </a: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Banque du Canada a été créée le 11 mars 1935, </a:t>
            </a:r>
            <a:r>
              <a:rPr lang="fr-FR" sz="2000" dirty="0"/>
              <a:t>rendant cette institution presque centenaire.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</a:t>
            </a:r>
            <a:r>
              <a:rPr lang="fr-CA" sz="2000" dirty="0" err="1"/>
              <a:t>BdC</a:t>
            </a:r>
            <a:r>
              <a:rPr lang="fr-CA" sz="2000" dirty="0"/>
              <a:t> est une </a:t>
            </a:r>
            <a:r>
              <a:rPr lang="fr-CA" sz="2000" b="1" dirty="0"/>
              <a:t>société d'État</a:t>
            </a:r>
            <a:r>
              <a:rPr lang="fr-CA" sz="2000" dirty="0"/>
              <a:t>, ce qui signifie qu'elle appartient au gouvernement fédéral.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Elle est supposée être « indépendante », donc en mesure de prendre ses propres décisions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 u="sng" dirty="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Banque du Canada – Notre histoire</a:t>
            </a:r>
            <a:endParaRPr lang="en-US" altLang="en-US" sz="2000" u="sng" dirty="0">
              <a:solidFill>
                <a:schemeClr val="bg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D2A874D6-B458-8444-5E35-028E73A4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38" y="5817352"/>
            <a:ext cx="2699148" cy="6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16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Quelques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faits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Canada (</a:t>
            </a:r>
            <a:r>
              <a:rPr lang="en-US" altLang="en-US" sz="32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Une personne, le chef de la direction, a « le plein contrôle des activités » de la Banque du Canada.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Pensez-y un instant: </a:t>
            </a:r>
            <a:r>
              <a:rPr lang="fr-CA" sz="2000" b="1" dirty="0"/>
              <a:t>essentiellement une seule personne décide du destin économique du Canada!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b="1" i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Le gouverneur est nommé par le conseil des gouverneurs pour un mandat de sept ans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 u="sng" dirty="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Banque du Canada – </a:t>
            </a:r>
            <a:r>
              <a:rPr lang="fr-FR" sz="2000" u="sng" dirty="0">
                <a:solidFill>
                  <a:schemeClr val="bg2">
                    <a:lumMod val="50000"/>
                    <a:lumOff val="50000"/>
                  </a:schemeClr>
                </a:solidFill>
                <a:hlinkClick r:id="rId3"/>
              </a:rPr>
              <a:t> À propos de nous</a:t>
            </a:r>
            <a:endParaRPr lang="en-US" altLang="en-US" sz="2000" u="sng" dirty="0">
              <a:solidFill>
                <a:schemeClr val="bg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D2A874D6-B458-8444-5E35-028E73A4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38" y="5817352"/>
            <a:ext cx="2699148" cy="6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6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82295"/>
            <a:ext cx="8639175" cy="58332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fonctions d’une banque centrale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38274"/>
            <a:ext cx="8639175" cy="5419725"/>
          </a:xfrm>
        </p:spPr>
        <p:txBody>
          <a:bodyPr lIns="68569" tIns="34275" rIns="68569" bIns="34275">
            <a:normAutofit/>
          </a:bodyPr>
          <a:lstStyle/>
          <a:p>
            <a:pPr>
              <a:buNone/>
            </a:pPr>
            <a:r>
              <a:rPr lang="fr-CA" sz="2000" b="1" dirty="0">
                <a:solidFill>
                  <a:schemeClr val="tx1"/>
                </a:solidFill>
              </a:rPr>
              <a:t>1. Politique monétaire: </a:t>
            </a:r>
            <a:r>
              <a:rPr lang="fr-CA" sz="2000" dirty="0">
                <a:solidFill>
                  <a:schemeClr val="tx1"/>
                </a:solidFill>
              </a:rPr>
              <a:t>influence la masse monétaire circulant dans l’économie et maintient un taux d’inflation bas et stable.</a:t>
            </a:r>
          </a:p>
          <a:p>
            <a:pPr marL="495298" indent="-457200">
              <a:lnSpc>
                <a:spcPts val="2400"/>
              </a:lnSpc>
              <a:buSzPct val="100000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2. 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Système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financier: </a:t>
            </a:r>
            <a:r>
              <a:rPr lang="fr-CA" sz="2000" dirty="0"/>
              <a:t>Promeut une infrastructure financière stable et efficace qui comprend les banques, coopératives de crédit, marchés financiers et les paiements électroniques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None/>
            </a:pP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3. </a:t>
            </a:r>
            <a:r>
              <a:rPr lang="fr-CA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Monnaie</a:t>
            </a: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r>
              <a:rPr lang="fr-CA" sz="2000" dirty="0">
                <a:solidFill>
                  <a:schemeClr val="tx1"/>
                </a:solidFill>
              </a:rPr>
              <a:t>Conçoit, émet et distribue les billets de banque du Canada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4. </a:t>
            </a:r>
            <a:r>
              <a:rPr lang="fr-FR" sz="2000" b="1" dirty="0"/>
              <a:t>Gestion des fonds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«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</a:t>
            </a:r>
            <a:r>
              <a:rPr lang="fr-CA" sz="2000" dirty="0"/>
              <a:t>Agent financier » du gouvernement du Canada gère les programmes de la dette publique et les réserves de change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5. Supervision</a:t>
            </a:r>
            <a:r>
              <a:rPr lang="fr-FR" sz="2000" dirty="0"/>
              <a:t> </a:t>
            </a:r>
            <a:r>
              <a:rPr lang="fr-FR" sz="2000" b="1" dirty="0"/>
              <a:t>des paiements de détail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sz="2000" dirty="0"/>
              <a:t>Supervise les prestataires de services de paiement, y compris les transferts d'argent, les portefeuilles numériques et autres sociétés de technologie de paiement utilisées dans les services de vente au détail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ADC20-18A7-F213-5963-E1A9EC06E588}"/>
              </a:ext>
            </a:extLst>
          </p:cNvPr>
          <p:cNvSpPr txBox="1"/>
          <p:nvPr/>
        </p:nvSpPr>
        <p:spPr>
          <a:xfrm>
            <a:off x="740664" y="5773674"/>
            <a:ext cx="6288786" cy="400110"/>
          </a:xfrm>
          <a:prstGeom prst="rect">
            <a:avLst/>
          </a:prstGeom>
          <a:solidFill>
            <a:srgbClr val="005659">
              <a:alpha val="30980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2000" dirty="0" err="1"/>
              <a:t>Dans</a:t>
            </a:r>
            <a:r>
              <a:rPr lang="en-CA" sz="2000" dirty="0"/>
              <a:t> </a:t>
            </a:r>
            <a:r>
              <a:rPr lang="en-CA" sz="2000" dirty="0" err="1"/>
              <a:t>cette</a:t>
            </a:r>
            <a:r>
              <a:rPr lang="en-CA" sz="2000" dirty="0"/>
              <a:t> </a:t>
            </a:r>
            <a:r>
              <a:rPr lang="fr-CH" sz="2000" dirty="0"/>
              <a:t>leçon</a:t>
            </a:r>
            <a:r>
              <a:rPr lang="en-CA" sz="2000" dirty="0"/>
              <a:t>, nous </a:t>
            </a:r>
            <a:r>
              <a:rPr lang="fr-BE" sz="2000" dirty="0"/>
              <a:t>allons</a:t>
            </a:r>
            <a:r>
              <a:rPr lang="en-CA" sz="2000" dirty="0"/>
              <a:t> nous </a:t>
            </a:r>
            <a:r>
              <a:rPr lang="fr-CA" sz="2000" dirty="0"/>
              <a:t>concentrer</a:t>
            </a:r>
            <a:r>
              <a:rPr lang="en-CA" sz="2000" dirty="0"/>
              <a:t> </a:t>
            </a:r>
            <a:r>
              <a:rPr lang="en-CA" sz="2000" dirty="0" err="1"/>
              <a:t>sur</a:t>
            </a:r>
            <a:r>
              <a:rPr lang="en-CA" sz="2000" dirty="0"/>
              <a:t>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567537-5FB4-2B89-868D-61F022238744}"/>
              </a:ext>
            </a:extLst>
          </p:cNvPr>
          <p:cNvSpPr/>
          <p:nvPr/>
        </p:nvSpPr>
        <p:spPr>
          <a:xfrm>
            <a:off x="250825" y="1476373"/>
            <a:ext cx="8298815" cy="694944"/>
          </a:xfrm>
          <a:prstGeom prst="rect">
            <a:avLst/>
          </a:prstGeom>
          <a:solidFill>
            <a:srgbClr val="005659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146B61-D250-8C22-BE50-5EB146BF2FEC}"/>
              </a:ext>
            </a:extLst>
          </p:cNvPr>
          <p:cNvSpPr/>
          <p:nvPr/>
        </p:nvSpPr>
        <p:spPr>
          <a:xfrm>
            <a:off x="269494" y="3159760"/>
            <a:ext cx="8289671" cy="469265"/>
          </a:xfrm>
          <a:prstGeom prst="rect">
            <a:avLst/>
          </a:prstGeom>
          <a:solidFill>
            <a:srgbClr val="005659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4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 centrale contrôle l’inflation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156F7C-EB02-B1F8-4634-E742C7260E7D}"/>
              </a:ext>
            </a:extLst>
          </p:cNvPr>
          <p:cNvSpPr/>
          <p:nvPr/>
        </p:nvSpPr>
        <p:spPr>
          <a:xfrm>
            <a:off x="716280" y="4580382"/>
            <a:ext cx="7570470" cy="448056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du Canada,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comme les autres banques centrales, ont comme objectif de contrôler l’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b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Penser-partager-présenter</a:t>
            </a:r>
          </a:p>
          <a:p>
            <a:pPr>
              <a:lnSpc>
                <a:spcPts val="2400"/>
              </a:lnSpc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Qu’est ce que l’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>
              <a:lnSpc>
                <a:spcPts val="2400"/>
              </a:lnSpc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Avez-vous entendu parler d’inflation dans les nouvelles, les médias, ou dans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conversations?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L’inflation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est une augmentation des prix des biens et services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L'inflation affecte tout le monde. La façon dont la Banque centrale essaie de contrôler l'inflation devrait nous intéresser.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16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2516" y="1490472"/>
            <a:ext cx="8638967" cy="4183152"/>
          </a:xfrm>
        </p:spPr>
        <p:txBody>
          <a:bodyPr>
            <a:normAutofit/>
          </a:bodyPr>
          <a:lstStyle/>
          <a:p>
            <a:pPr marL="38098" indent="0">
              <a:lnSpc>
                <a:spcPts val="1600"/>
              </a:lnSpc>
              <a:buNone/>
            </a:pPr>
            <a:r>
              <a:rPr lang="fr-CA" sz="1800" dirty="0">
                <a:latin typeface="+mj-lt"/>
              </a:rPr>
              <a:t>Regardez cette vidéo : </a:t>
            </a:r>
            <a:r>
              <a:rPr lang="en-CA" sz="1800" i="0" dirty="0">
                <a:solidFill>
                  <a:srgbClr val="0F0F0F"/>
                </a:solidFill>
                <a:effectLst/>
                <a:latin typeface="+mj-lt"/>
                <a:hlinkClick r:id="rId4"/>
              </a:rPr>
              <a:t>https://www.youtube.com/watch?v=cTN6MDn1aVg</a:t>
            </a:r>
            <a:endParaRPr lang="en-CA" sz="1800" i="0" dirty="0">
              <a:solidFill>
                <a:srgbClr val="0F0F0F"/>
              </a:solidFill>
              <a:effectLst/>
              <a:latin typeface="+mj-lt"/>
            </a:endParaRPr>
          </a:p>
          <a:p>
            <a:pPr marL="38098" indent="0">
              <a:lnSpc>
                <a:spcPts val="1600"/>
              </a:lnSpc>
              <a:buNone/>
            </a:pPr>
            <a:r>
              <a:rPr lang="fr-FR" sz="1600" i="1" dirty="0"/>
              <a:t>Cette vidéo est dans le contexte européen, mais les idées s’appliquent au Canada.</a:t>
            </a:r>
            <a:endParaRPr lang="fr-CA" sz="1600" dirty="0">
              <a:latin typeface="+mj-lt"/>
            </a:endParaRPr>
          </a:p>
          <a:p>
            <a:pPr marL="38098" indent="0">
              <a:buNone/>
            </a:pPr>
            <a:endParaRPr lang="fr-CA" sz="1800" dirty="0">
              <a:latin typeface="+mj-lt"/>
            </a:endParaRPr>
          </a:p>
        </p:txBody>
      </p:sp>
      <p:sp>
        <p:nvSpPr>
          <p:cNvPr id="6" name="Google Shape;65;p1">
            <a:extLst>
              <a:ext uri="{FF2B5EF4-FFF2-40B4-BE49-F238E27FC236}">
                <a16:creationId xmlns:a16="http://schemas.microsoft.com/office/drawing/2014/main" id="{04CA1F61-5AD4-3949-10C4-12C8429F863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 centrale contrôle l’inflation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" name="Online Media 1" title="Politique monétaire conventionnelle">
            <a:hlinkClick r:id="" action="ppaction://media"/>
            <a:extLst>
              <a:ext uri="{FF2B5EF4-FFF2-40B4-BE49-F238E27FC236}">
                <a16:creationId xmlns:a16="http://schemas.microsoft.com/office/drawing/2014/main" id="{C63F18DF-E4E8-45F4-47BA-81617C4E62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65150" y="2178570"/>
            <a:ext cx="8013700" cy="452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57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12E1FDC-A3B0-613E-38E9-C879B20DB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1529236"/>
              </p:ext>
            </p:extLst>
          </p:nvPr>
        </p:nvGraphicFramePr>
        <p:xfrm>
          <a:off x="555261" y="1663039"/>
          <a:ext cx="7776908" cy="4008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llout: Line 6">
            <a:extLst>
              <a:ext uri="{FF2B5EF4-FFF2-40B4-BE49-F238E27FC236}">
                <a16:creationId xmlns:a16="http://schemas.microsoft.com/office/drawing/2014/main" id="{4B23566F-937B-1DD0-6C11-DDE1EAB24C91}"/>
              </a:ext>
            </a:extLst>
          </p:cNvPr>
          <p:cNvSpPr/>
          <p:nvPr/>
        </p:nvSpPr>
        <p:spPr>
          <a:xfrm>
            <a:off x="6141214" y="4274547"/>
            <a:ext cx="1802671" cy="1462621"/>
          </a:xfrm>
          <a:prstGeom prst="borderCallout1">
            <a:avLst>
              <a:gd name="adj1" fmla="val 1021"/>
              <a:gd name="adj2" fmla="val 25497"/>
              <a:gd name="adj3" fmla="val -26791"/>
              <a:gd name="adj4" fmla="val 4404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1800" dirty="0"/>
              <a:t>Si les prix restent les mêmes, l'inflation est maîtrisée</a:t>
            </a:r>
            <a:r>
              <a:rPr lang="en-CA" sz="1800" dirty="0"/>
              <a:t>.</a:t>
            </a:r>
          </a:p>
        </p:txBody>
      </p:sp>
      <p:sp>
        <p:nvSpPr>
          <p:cNvPr id="2" name="Google Shape;65;p1">
            <a:extLst>
              <a:ext uri="{FF2B5EF4-FFF2-40B4-BE49-F238E27FC236}">
                <a16:creationId xmlns:a16="http://schemas.microsoft.com/office/drawing/2014/main" id="{1A438DFD-8A5B-0525-21B3-B5D44F555D7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 centrale contrôle l’inflation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25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Taux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d’intérêt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62EB909-CDF8-A1CA-A7D7-0922B00B2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0174527"/>
              </p:ext>
            </p:extLst>
          </p:nvPr>
        </p:nvGraphicFramePr>
        <p:xfrm>
          <a:off x="1522412" y="182427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540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 centrale 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 dirty="0"/>
              <a:t>Vise à maintenir l'inflation à une augmentation de 2% par an.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Présume qu'une inflation d'environ 2% est bien équilibrée pour stimuler l'économie, tout en maintenant la </a:t>
            </a:r>
            <a:r>
              <a:rPr lang="fr-CA" sz="2000" b="1" dirty="0"/>
              <a:t>confiance</a:t>
            </a:r>
            <a:r>
              <a:rPr lang="fr-CA" sz="2000" dirty="0"/>
              <a:t> et le </a:t>
            </a:r>
            <a:r>
              <a:rPr lang="fr-CA" sz="2000" b="1" dirty="0"/>
              <a:t>pouvoir d'achat des consommateurs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plus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d’information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Indice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confiance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des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consommateurs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</a:t>
            </a:r>
            <a:r>
              <a:rPr lang="en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| Wikipedia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Qu’est-ce que le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pouvoir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d’achat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? |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Gouvernement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de la France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Comment la </a:t>
            </a:r>
            <a:r>
              <a:rPr lang="en-US" altLang="en-US" sz="2000" b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Banque</a:t>
            </a: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du Canada </a:t>
            </a:r>
            <a:r>
              <a:rPr lang="fr-CA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maintient l’inflation </a:t>
            </a: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2%?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FR" sz="2000" dirty="0"/>
              <a:t>Découvrons-le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332246-C134-B4D1-7B3C-F11370FD6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622" y="5469137"/>
            <a:ext cx="1670383" cy="103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4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36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essaie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contrôler l’inflation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5942977" y="4153236"/>
            <a:ext cx="219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/>
              <a:t>Pouvoir</a:t>
            </a:r>
            <a:r>
              <a:rPr lang="en-CA" sz="3200" dirty="0"/>
              <a:t> </a:t>
            </a:r>
            <a:r>
              <a:rPr lang="en-CA" sz="3200" dirty="0" err="1"/>
              <a:t>d’achat</a:t>
            </a:r>
            <a:endParaRPr lang="en-CA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E16EB-8D99-2B2A-A0FC-53F1F9DF1745}"/>
              </a:ext>
            </a:extLst>
          </p:cNvPr>
          <p:cNvSpPr txBox="1"/>
          <p:nvPr/>
        </p:nvSpPr>
        <p:spPr>
          <a:xfrm>
            <a:off x="569709" y="2271425"/>
            <a:ext cx="3851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La </a:t>
            </a:r>
            <a:r>
              <a:rPr lang="en-CA" sz="2000" dirty="0" err="1"/>
              <a:t>BdC</a:t>
            </a:r>
            <a:r>
              <a:rPr lang="en-CA" sz="2000" dirty="0"/>
              <a:t> </a:t>
            </a:r>
            <a:r>
              <a:rPr lang="en-CA" sz="2000" dirty="0" err="1"/>
              <a:t>hausse</a:t>
            </a:r>
            <a:r>
              <a:rPr lang="fr-CA" sz="2000" dirty="0"/>
              <a:t> les taux d’intérêt pour ralentir les dépenses et maintenir les prix (donc contrôler l'inflation)</a:t>
            </a:r>
            <a:r>
              <a:rPr lang="en-CA" sz="20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D19F4A-F553-524E-2125-1AA73025BD4E}"/>
              </a:ext>
            </a:extLst>
          </p:cNvPr>
          <p:cNvSpPr txBox="1"/>
          <p:nvPr/>
        </p:nvSpPr>
        <p:spPr>
          <a:xfrm>
            <a:off x="569709" y="3985747"/>
            <a:ext cx="3851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Des taux plus élevés signifient des paiements plus élevés sur la dette, on a donc moins d'argent à dépenser.</a:t>
            </a:r>
            <a:endParaRPr lang="en-CA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5762214" y="2330432"/>
            <a:ext cx="18682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err="1"/>
              <a:t>Taux</a:t>
            </a:r>
            <a:r>
              <a:rPr lang="en-CA" sz="3200" dirty="0"/>
              <a:t> </a:t>
            </a:r>
            <a:r>
              <a:rPr lang="en-CA" sz="3200" dirty="0" err="1"/>
              <a:t>d’intérêt</a:t>
            </a:r>
            <a:endParaRPr lang="en-CA" sz="3200" dirty="0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4570412" y="2067381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4890056" y="3890185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108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6586992" y="4799746"/>
            <a:ext cx="2194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/>
              <a:t>Pouvoir</a:t>
            </a:r>
            <a:endParaRPr lang="en-CA" dirty="0"/>
          </a:p>
          <a:p>
            <a:pPr algn="ctr"/>
            <a:r>
              <a:rPr lang="en-CA" dirty="0" err="1"/>
              <a:t>d’achat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6257577" y="2897226"/>
            <a:ext cx="16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/>
              <a:t>Taux</a:t>
            </a:r>
            <a:r>
              <a:rPr lang="en-CA" dirty="0"/>
              <a:t> </a:t>
            </a:r>
            <a:r>
              <a:rPr lang="en-CA" dirty="0" err="1"/>
              <a:t>d’intérêt</a:t>
            </a:r>
            <a:endParaRPr lang="en-CA" dirty="0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5342032" y="2318075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5789264" y="4430233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FB67AC-6308-23F8-EF30-D87C64053CA5}"/>
              </a:ext>
            </a:extLst>
          </p:cNvPr>
          <p:cNvSpPr txBox="1"/>
          <p:nvPr/>
        </p:nvSpPr>
        <p:spPr>
          <a:xfrm>
            <a:off x="291089" y="1822971"/>
            <a:ext cx="4961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/>
              <a:t>À quoi cela ressemble dans la vie réelle? Si on emprunte </a:t>
            </a:r>
            <a:r>
              <a:rPr lang="en-CA" sz="1800" dirty="0"/>
              <a:t>10 000 $ </a:t>
            </a:r>
            <a:r>
              <a:rPr lang="fr-CA" sz="1800" dirty="0"/>
              <a:t>pour acheter une voiture à un taux d'intérêt de </a:t>
            </a:r>
            <a:r>
              <a:rPr lang="en-CA" sz="1800" dirty="0"/>
              <a:t>1 %…</a:t>
            </a:r>
          </a:p>
          <a:p>
            <a:endParaRPr lang="en-CA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6E940C-601C-4FC2-4BC8-D884342A9D4C}"/>
                  </a:ext>
                </a:extLst>
              </p:cNvPr>
              <p:cNvSpPr txBox="1"/>
              <p:nvPr/>
            </p:nvSpPr>
            <p:spPr>
              <a:xfrm>
                <a:off x="538265" y="2717842"/>
                <a:ext cx="47140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000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$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01=100</m:t>
                    </m:r>
                  </m:oMath>
                </a14:m>
                <a:r>
                  <a:rPr lang="en-CA" sz="2000" b="0" dirty="0">
                    <a:latin typeface="Cambria Math" panose="02040503050406030204" pitchFamily="18" charset="0"/>
                  </a:rPr>
                  <a:t> $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6E940C-601C-4FC2-4BC8-D884342A9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65" y="2717842"/>
                <a:ext cx="4714066" cy="400110"/>
              </a:xfrm>
              <a:prstGeom prst="rect">
                <a:avLst/>
              </a:prstGeom>
              <a:blipFill>
                <a:blip r:embed="rId3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87AA0E6-0F73-E09A-5CD4-D1633D48CB27}"/>
              </a:ext>
            </a:extLst>
          </p:cNvPr>
          <p:cNvSpPr txBox="1"/>
          <p:nvPr/>
        </p:nvSpPr>
        <p:spPr>
          <a:xfrm>
            <a:off x="303875" y="3358331"/>
            <a:ext cx="4948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LU" sz="1800" dirty="0"/>
              <a:t>Mais la </a:t>
            </a:r>
            <a:r>
              <a:rPr lang="fr-LU" sz="1800" dirty="0" err="1"/>
              <a:t>BdC</a:t>
            </a:r>
            <a:r>
              <a:rPr lang="fr-LU" sz="1800" dirty="0"/>
              <a:t> a augmenté le taux d’intérêt, et le taux de crédit auto est rendu </a:t>
            </a:r>
            <a:r>
              <a:rPr lang="en-CA" sz="1800" dirty="0"/>
              <a:t>à 5 %...</a:t>
            </a:r>
          </a:p>
          <a:p>
            <a:endParaRPr lang="en-C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BD832-AA6C-5747-18ED-BB74074863A0}"/>
              </a:ext>
            </a:extLst>
          </p:cNvPr>
          <p:cNvSpPr txBox="1"/>
          <p:nvPr/>
        </p:nvSpPr>
        <p:spPr>
          <a:xfrm>
            <a:off x="5228573" y="3617768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/>
              <a:t>1%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00369-B66A-C45D-4CD8-1D6C565DE5AF}"/>
              </a:ext>
            </a:extLst>
          </p:cNvPr>
          <p:cNvSpPr txBox="1"/>
          <p:nvPr/>
        </p:nvSpPr>
        <p:spPr>
          <a:xfrm>
            <a:off x="5211309" y="2046501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>
                <a:solidFill>
                  <a:schemeClr val="accent1"/>
                </a:solidFill>
              </a:rPr>
              <a:t>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0E4B99-5FE2-3F8C-99AA-087A42BCA95A}"/>
                  </a:ext>
                </a:extLst>
              </p:cNvPr>
              <p:cNvSpPr txBox="1"/>
              <p:nvPr/>
            </p:nvSpPr>
            <p:spPr>
              <a:xfrm>
                <a:off x="525368" y="4136850"/>
                <a:ext cx="47140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000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$ 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fr-CA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05=500</m:t>
                    </m:r>
                  </m:oMath>
                </a14:m>
                <a:r>
                  <a:rPr lang="en-CA" sz="2000" dirty="0">
                    <a:latin typeface="Cambria Math" panose="02040503050406030204" pitchFamily="18" charset="0"/>
                  </a:rPr>
                  <a:t> $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0E4B99-5FE2-3F8C-99AA-087A42BCA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" y="4136850"/>
                <a:ext cx="4714066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32C6B5C0-0B83-C993-A5DB-04EF8AF3B50F}"/>
              </a:ext>
            </a:extLst>
          </p:cNvPr>
          <p:cNvSpPr txBox="1"/>
          <p:nvPr/>
        </p:nvSpPr>
        <p:spPr>
          <a:xfrm>
            <a:off x="344895" y="4800759"/>
            <a:ext cx="4609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Notre </a:t>
            </a:r>
            <a:r>
              <a:rPr lang="fr-CA" sz="1800" dirty="0"/>
              <a:t>pouvoir d’achat a diminué </a:t>
            </a:r>
            <a:r>
              <a:rPr lang="en-CA" sz="1800" dirty="0"/>
              <a:t>de 400 $ ! </a:t>
            </a:r>
          </a:p>
          <a:p>
            <a:r>
              <a:rPr lang="en-CA" sz="1800" dirty="0"/>
              <a:t>On ne </a:t>
            </a:r>
            <a:r>
              <a:rPr lang="en-CA" sz="1800" dirty="0" err="1"/>
              <a:t>peut</a:t>
            </a:r>
            <a:r>
              <a:rPr lang="en-CA" sz="1800" dirty="0"/>
              <a:t> plus se </a:t>
            </a:r>
            <a:r>
              <a:rPr lang="fr-SN" sz="1800" dirty="0"/>
              <a:t>permettre autant de dépenses</a:t>
            </a:r>
            <a:r>
              <a:rPr lang="en-CA" sz="1800" dirty="0"/>
              <a:t>. </a:t>
            </a:r>
            <a:r>
              <a:rPr lang="fr-CA" sz="1800" dirty="0"/>
              <a:t>Maintenant, il en coûte 5 fois plus pour emprunter de l'argent.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4202C-58B0-EA25-5D04-3ECE9D8EE444}"/>
              </a:ext>
            </a:extLst>
          </p:cNvPr>
          <p:cNvSpPr txBox="1"/>
          <p:nvPr/>
        </p:nvSpPr>
        <p:spPr>
          <a:xfrm>
            <a:off x="5180563" y="5555058"/>
            <a:ext cx="1188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rgbClr val="CF5B13"/>
                </a:solidFill>
              </a:rPr>
              <a:t>−400 $</a:t>
            </a:r>
          </a:p>
        </p:txBody>
      </p:sp>
      <p:sp>
        <p:nvSpPr>
          <p:cNvPr id="9" name="Google Shape;65;p1">
            <a:extLst>
              <a:ext uri="{FF2B5EF4-FFF2-40B4-BE49-F238E27FC236}">
                <a16:creationId xmlns:a16="http://schemas.microsoft.com/office/drawing/2014/main" id="{F1C84236-8D44-F44A-4E9C-A90313E0D65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65125"/>
            <a:ext cx="8639175" cy="1325563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36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essaie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contrôler l’inflation</a:t>
            </a:r>
          </a:p>
        </p:txBody>
      </p:sp>
    </p:spTree>
    <p:extLst>
      <p:ext uri="{BB962C8B-B14F-4D97-AF65-F5344CB8AC3E}">
        <p14:creationId xmlns:p14="http://schemas.microsoft.com/office/powerpoint/2010/main" val="37718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" grpId="0"/>
      <p:bldP spid="3" grpId="0" animBg="1"/>
      <p:bldP spid="5" grpId="0"/>
      <p:bldP spid="7" grpId="0"/>
      <p:bldP spid="12" grpId="0"/>
      <p:bldP spid="13" grpId="0" animBg="1"/>
      <p:bldP spid="14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6586992" y="4799746"/>
            <a:ext cx="2194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/>
              <a:t>Pouvoir</a:t>
            </a:r>
            <a:r>
              <a:rPr lang="en-CA" dirty="0"/>
              <a:t> </a:t>
            </a:r>
            <a:r>
              <a:rPr lang="en-CA" dirty="0" err="1"/>
              <a:t>d’achat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6257577" y="2897226"/>
            <a:ext cx="16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/>
              <a:t>Taux</a:t>
            </a:r>
            <a:r>
              <a:rPr lang="en-CA" dirty="0"/>
              <a:t> </a:t>
            </a:r>
            <a:r>
              <a:rPr lang="en-CA" dirty="0" err="1"/>
              <a:t>d’intérêt</a:t>
            </a:r>
            <a:endParaRPr lang="en-CA" dirty="0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5991090" y="4142705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5310819" y="2403457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FB67AC-6308-23F8-EF30-D87C64053CA5}"/>
              </a:ext>
            </a:extLst>
          </p:cNvPr>
          <p:cNvSpPr txBox="1"/>
          <p:nvPr/>
        </p:nvSpPr>
        <p:spPr>
          <a:xfrm>
            <a:off x="300201" y="2567889"/>
            <a:ext cx="4961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/>
              <a:t>Cela fonctionne aussi en sens inverse. Si l'inflation est trop faible, la </a:t>
            </a:r>
            <a:r>
              <a:rPr lang="fr-CA" sz="1800" dirty="0" err="1"/>
              <a:t>BdC</a:t>
            </a:r>
            <a:r>
              <a:rPr lang="fr-CA" sz="1800" dirty="0"/>
              <a:t> va baisser les taux d'intérêt</a:t>
            </a:r>
            <a:r>
              <a:rPr lang="en-CA" sz="1800" dirty="0"/>
              <a:t>.</a:t>
            </a:r>
          </a:p>
          <a:p>
            <a:endParaRPr lang="en-C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BD832-AA6C-5747-18ED-BB74074863A0}"/>
              </a:ext>
            </a:extLst>
          </p:cNvPr>
          <p:cNvSpPr txBox="1"/>
          <p:nvPr/>
        </p:nvSpPr>
        <p:spPr>
          <a:xfrm>
            <a:off x="5121908" y="3499387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>
                <a:solidFill>
                  <a:srgbClr val="CF5B13"/>
                </a:solidFill>
              </a:rPr>
              <a:t>1%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00369-B66A-C45D-4CD8-1D6C565DE5AF}"/>
              </a:ext>
            </a:extLst>
          </p:cNvPr>
          <p:cNvSpPr txBox="1"/>
          <p:nvPr/>
        </p:nvSpPr>
        <p:spPr>
          <a:xfrm>
            <a:off x="5121908" y="2040244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/>
              <a:t>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C6B5C0-0B83-C993-A5DB-04EF8AF3B50F}"/>
              </a:ext>
            </a:extLst>
          </p:cNvPr>
          <p:cNvSpPr txBox="1"/>
          <p:nvPr/>
        </p:nvSpPr>
        <p:spPr>
          <a:xfrm>
            <a:off x="391013" y="4276429"/>
            <a:ext cx="4609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/>
              <a:t>Maintenant, notre pouvoir d'achat a augmenté de 400 $ ! La baisse des taux fait que les emprunts sont moins chers, on a donc plus d'argent à dépenser</a:t>
            </a:r>
            <a:r>
              <a:rPr lang="en-US" sz="1800" dirty="0"/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4202C-58B0-EA25-5D04-3ECE9D8EE444}"/>
              </a:ext>
            </a:extLst>
          </p:cNvPr>
          <p:cNvSpPr txBox="1"/>
          <p:nvPr/>
        </p:nvSpPr>
        <p:spPr>
          <a:xfrm>
            <a:off x="5313796" y="4143109"/>
            <a:ext cx="1188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rgbClr val="005659"/>
                </a:solidFill>
              </a:rPr>
              <a:t>+400$ </a:t>
            </a:r>
          </a:p>
        </p:txBody>
      </p:sp>
      <p:sp>
        <p:nvSpPr>
          <p:cNvPr id="5" name="Google Shape;65;p1">
            <a:extLst>
              <a:ext uri="{FF2B5EF4-FFF2-40B4-BE49-F238E27FC236}">
                <a16:creationId xmlns:a16="http://schemas.microsoft.com/office/drawing/2014/main" id="{463E904D-95DB-5F18-01E1-B9EE5AC914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65125"/>
            <a:ext cx="8639175" cy="1325563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36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essaie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contrôler l’inflation</a:t>
            </a:r>
          </a:p>
        </p:txBody>
      </p:sp>
    </p:spTree>
    <p:extLst>
      <p:ext uri="{BB962C8B-B14F-4D97-AF65-F5344CB8AC3E}">
        <p14:creationId xmlns:p14="http://schemas.microsoft.com/office/powerpoint/2010/main" val="258011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" grpId="0"/>
      <p:bldP spid="7" grpId="0"/>
      <p:bldP spid="12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79804" y="2227262"/>
            <a:ext cx="8639175" cy="417353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</p:txBody>
      </p:sp>
      <p:sp>
        <p:nvSpPr>
          <p:cNvPr id="7" name="Google Shape;66;p1">
            <a:extLst>
              <a:ext uri="{FF2B5EF4-FFF2-40B4-BE49-F238E27FC236}">
                <a16:creationId xmlns:a16="http://schemas.microsoft.com/office/drawing/2014/main" id="{4E616337-847A-A677-8D9F-12B0605E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108" y="1504140"/>
            <a:ext cx="8466309" cy="451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fr-CA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Révision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94794A1-4C1D-44F7-BC1D-33022EB3BF5D}"/>
              </a:ext>
            </a:extLst>
          </p:cNvPr>
          <p:cNvSpPr/>
          <p:nvPr/>
        </p:nvSpPr>
        <p:spPr>
          <a:xfrm>
            <a:off x="3459036" y="2609721"/>
            <a:ext cx="929154" cy="104465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2BD6A4FB-9078-4BD7-B428-5D0ABBACFAA1}"/>
              </a:ext>
            </a:extLst>
          </p:cNvPr>
          <p:cNvSpPr/>
          <p:nvPr/>
        </p:nvSpPr>
        <p:spPr>
          <a:xfrm rot="10800000">
            <a:off x="7891736" y="2678660"/>
            <a:ext cx="929155" cy="1044658"/>
          </a:xfrm>
          <a:prstGeom prst="upArrow">
            <a:avLst>
              <a:gd name="adj1" fmla="val 50000"/>
              <a:gd name="adj2" fmla="val 5082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DD5B495D-4E60-41A0-AC54-34A61960163C}"/>
              </a:ext>
            </a:extLst>
          </p:cNvPr>
          <p:cNvSpPr/>
          <p:nvPr/>
        </p:nvSpPr>
        <p:spPr>
          <a:xfrm rot="10800000">
            <a:off x="3459035" y="4366884"/>
            <a:ext cx="929155" cy="1044658"/>
          </a:xfrm>
          <a:prstGeom prst="upArrow">
            <a:avLst>
              <a:gd name="adj1" fmla="val 50000"/>
              <a:gd name="adj2" fmla="val 5082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D7800147-23F9-41DB-B00E-A2C7700A3CE3}"/>
              </a:ext>
            </a:extLst>
          </p:cNvPr>
          <p:cNvSpPr/>
          <p:nvPr/>
        </p:nvSpPr>
        <p:spPr>
          <a:xfrm>
            <a:off x="7889825" y="4342173"/>
            <a:ext cx="929154" cy="104465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ADB5CC-0EE8-AFD0-A42D-1D660760D9D7}"/>
              </a:ext>
            </a:extLst>
          </p:cNvPr>
          <p:cNvSpPr txBox="1"/>
          <p:nvPr/>
        </p:nvSpPr>
        <p:spPr>
          <a:xfrm>
            <a:off x="354583" y="2564524"/>
            <a:ext cx="3358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err="1"/>
              <a:t>BdC</a:t>
            </a:r>
            <a:r>
              <a:rPr lang="en-CA" sz="2000" dirty="0"/>
              <a:t> </a:t>
            </a:r>
            <a:r>
              <a:rPr lang="en-CA" sz="2000" b="1" dirty="0" err="1"/>
              <a:t>augmente</a:t>
            </a:r>
            <a:r>
              <a:rPr lang="en-CA" sz="2000" b="1" dirty="0"/>
              <a:t> les </a:t>
            </a:r>
            <a:r>
              <a:rPr lang="en-CA" sz="2000" b="1" dirty="0" err="1"/>
              <a:t>taux</a:t>
            </a:r>
            <a:r>
              <a:rPr lang="en-CA" sz="2000" b="1" dirty="0"/>
              <a:t> </a:t>
            </a:r>
            <a:r>
              <a:rPr lang="en-CA" sz="2000" b="1" dirty="0" err="1"/>
              <a:t>d’intérêt</a:t>
            </a:r>
            <a:r>
              <a:rPr lang="en-CA" sz="2000" b="1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234B83-784B-4BCA-6CAB-DF116F16C2D6}"/>
              </a:ext>
            </a:extLst>
          </p:cNvPr>
          <p:cNvSpPr txBox="1"/>
          <p:nvPr/>
        </p:nvSpPr>
        <p:spPr>
          <a:xfrm>
            <a:off x="4662149" y="2548435"/>
            <a:ext cx="3853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L’inflation</a:t>
            </a:r>
            <a:r>
              <a:rPr lang="en-CA" sz="2000" dirty="0"/>
              <a:t> et le</a:t>
            </a:r>
            <a:r>
              <a:rPr lang="en-CA" sz="2000" b="1" dirty="0"/>
              <a:t> </a:t>
            </a:r>
            <a:r>
              <a:rPr lang="en-CA" sz="2000" b="1" dirty="0" err="1"/>
              <a:t>pouvoir</a:t>
            </a:r>
            <a:r>
              <a:rPr lang="en-CA" sz="2000" b="1" dirty="0"/>
              <a:t> </a:t>
            </a:r>
            <a:r>
              <a:rPr lang="en-CA" sz="2000" b="1" dirty="0" err="1"/>
              <a:t>d’achat</a:t>
            </a:r>
            <a:r>
              <a:rPr lang="en-CA" sz="2000" b="1" dirty="0"/>
              <a:t> </a:t>
            </a:r>
            <a:r>
              <a:rPr lang="en-CA" sz="2000" dirty="0" err="1"/>
              <a:t>diminuent</a:t>
            </a:r>
            <a:r>
              <a:rPr lang="en-CA" sz="2000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0AF09-8688-947D-9DE5-B09F713F0B27}"/>
              </a:ext>
            </a:extLst>
          </p:cNvPr>
          <p:cNvSpPr txBox="1"/>
          <p:nvPr/>
        </p:nvSpPr>
        <p:spPr>
          <a:xfrm>
            <a:off x="331268" y="4303635"/>
            <a:ext cx="3677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err="1"/>
              <a:t>BdC</a:t>
            </a:r>
            <a:r>
              <a:rPr lang="en-CA" sz="2000" dirty="0"/>
              <a:t> </a:t>
            </a:r>
            <a:r>
              <a:rPr lang="en-CA" sz="2000" b="1" dirty="0" err="1"/>
              <a:t>baisse</a:t>
            </a:r>
            <a:r>
              <a:rPr lang="en-CA" sz="2000" b="1" dirty="0"/>
              <a:t> les </a:t>
            </a:r>
            <a:r>
              <a:rPr lang="en-CA" sz="2000" b="1" dirty="0" err="1"/>
              <a:t>taux</a:t>
            </a:r>
            <a:r>
              <a:rPr lang="en-CA" sz="2000" b="1" dirty="0"/>
              <a:t> </a:t>
            </a:r>
            <a:br>
              <a:rPr lang="en-CA" sz="2000" b="1" dirty="0"/>
            </a:br>
            <a:r>
              <a:rPr lang="en-CA" sz="2000" b="1" dirty="0" err="1"/>
              <a:t>d’intérêt</a:t>
            </a:r>
            <a:r>
              <a:rPr lang="en-CA" sz="2000" b="1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936C0C-9DAC-E2D1-2F83-EFB489E4FB13}"/>
              </a:ext>
            </a:extLst>
          </p:cNvPr>
          <p:cNvSpPr txBox="1"/>
          <p:nvPr/>
        </p:nvSpPr>
        <p:spPr>
          <a:xfrm>
            <a:off x="4662149" y="4302651"/>
            <a:ext cx="3853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L’inflation</a:t>
            </a:r>
            <a:r>
              <a:rPr lang="fr-CA" sz="2000" dirty="0"/>
              <a:t> et le</a:t>
            </a:r>
            <a:r>
              <a:rPr lang="fr-CA" sz="2000" b="1" dirty="0"/>
              <a:t> pouvoir d’achat </a:t>
            </a:r>
            <a:r>
              <a:rPr lang="fr-CA" sz="2000" dirty="0"/>
              <a:t>augmentent.</a:t>
            </a:r>
            <a:endParaRPr lang="fr-CA" sz="2000" b="1" dirty="0"/>
          </a:p>
        </p:txBody>
      </p:sp>
      <p:sp>
        <p:nvSpPr>
          <p:cNvPr id="2" name="Google Shape;65;p1">
            <a:extLst>
              <a:ext uri="{FF2B5EF4-FFF2-40B4-BE49-F238E27FC236}">
                <a16:creationId xmlns:a16="http://schemas.microsoft.com/office/drawing/2014/main" id="{912EFD1B-4C65-C85F-CA61-45BB0FA871B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65125"/>
            <a:ext cx="8639175" cy="1325563"/>
          </a:xfrm>
        </p:spPr>
        <p:txBody>
          <a:bodyPr lIns="68569" tIns="34275" rIns="68569" bIns="34275">
            <a:no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 la </a:t>
            </a:r>
            <a:r>
              <a:rPr lang="fr-CA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36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essaie</a:t>
            </a: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contrôler l’inflation</a:t>
            </a:r>
          </a:p>
        </p:txBody>
      </p:sp>
    </p:spTree>
    <p:extLst>
      <p:ext uri="{BB962C8B-B14F-4D97-AF65-F5344CB8AC3E}">
        <p14:creationId xmlns:p14="http://schemas.microsoft.com/office/powerpoint/2010/main" val="4282218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/>
              <a:t>La </a:t>
            </a:r>
            <a:r>
              <a:rPr lang="fr-CA" sz="2000" b="1" dirty="0" err="1"/>
              <a:t>BdC</a:t>
            </a:r>
            <a:r>
              <a:rPr lang="fr-CA" sz="2000" b="1" dirty="0"/>
              <a:t> a-t-elle atteint son objectif concernant l'inflation ? 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Questions de discussion: 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Quel est le taux d'inflation actuel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Quel est le taux d'intérêt actuel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Comment la </a:t>
            </a:r>
            <a:r>
              <a:rPr lang="fr-CA" sz="2000" dirty="0" err="1"/>
              <a:t>BdC</a:t>
            </a:r>
            <a:r>
              <a:rPr lang="fr-CA" sz="2000" dirty="0"/>
              <a:t> a-t-elle essayé de maintenir le taux d'inflation à 2%? A-t-elle réussi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En général, les salaires augmentent-ils en dessous, au même niveau, ou au-dessus du taux d'inflation de 2%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Si la </a:t>
            </a:r>
            <a:r>
              <a:rPr lang="fr-CA" sz="2000" dirty="0" err="1"/>
              <a:t>BdC</a:t>
            </a:r>
            <a:r>
              <a:rPr lang="fr-CA" sz="2000" dirty="0"/>
              <a:t> vise à augmenter les prix de 2% chaque année, qu'est-ce que cela fait au pouvoir d'achat des consommateurs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3846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35608"/>
            <a:ext cx="8639175" cy="4696728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/>
              <a:t>Quand la </a:t>
            </a:r>
            <a:r>
              <a:rPr lang="fr-CA" sz="2000" b="1" dirty="0" err="1"/>
              <a:t>BdC</a:t>
            </a:r>
            <a:r>
              <a:rPr lang="fr-CA" sz="2000" b="1" dirty="0"/>
              <a:t> augmente le taux d'intérêt, cela affecte nos investissements en obligations et en actions</a:t>
            </a: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Ce rapport est compliqué. On s'attend généralement à voir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3524794-F45E-D435-1B66-EE73A17785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226474"/>
              </p:ext>
            </p:extLst>
          </p:nvPr>
        </p:nvGraphicFramePr>
        <p:xfrm>
          <a:off x="971109" y="2979974"/>
          <a:ext cx="3611526" cy="279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942541F-761B-27C8-EBDE-798BFC47E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733689"/>
              </p:ext>
            </p:extLst>
          </p:nvPr>
        </p:nvGraphicFramePr>
        <p:xfrm>
          <a:off x="4582635" y="2977019"/>
          <a:ext cx="3611526" cy="279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Google Shape;65;p1">
            <a:extLst>
              <a:ext uri="{FF2B5EF4-FFF2-40B4-BE49-F238E27FC236}">
                <a16:creationId xmlns:a16="http://schemas.microsoft.com/office/drawing/2014/main" id="{6148E3DD-DEE3-32C8-F7F7-010B84414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72673"/>
            <a:ext cx="8639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 </a:t>
            </a:r>
            <a:r>
              <a:rPr lang="en-US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vos </a:t>
            </a:r>
            <a:r>
              <a:rPr lang="fr-CA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investissements</a:t>
            </a:r>
            <a:endParaRPr lang="fr-CA" altLang="en-US" sz="4000" kern="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406" y="1638300"/>
            <a:ext cx="8638967" cy="4538663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fr-FR" sz="2000" b="1" dirty="0"/>
              <a:t>Comment les taux d’intérêt affectent-ils les investissements? </a:t>
            </a:r>
          </a:p>
          <a:p>
            <a:pPr marL="38098" indent="0">
              <a:buNone/>
            </a:pPr>
            <a:r>
              <a:rPr lang="fr-FR" sz="2000" dirty="0"/>
              <a:t>Lisez ces courts articles pour comprendre.	</a:t>
            </a:r>
          </a:p>
          <a:p>
            <a:pPr marL="38098" indent="0">
              <a:buNone/>
            </a:pPr>
            <a:endParaRPr lang="fr-FR" sz="2000" b="1" dirty="0"/>
          </a:p>
          <a:p>
            <a:pPr marL="38098" indent="0">
              <a:buNone/>
            </a:pPr>
            <a:r>
              <a:rPr lang="fr-FR" sz="2000" b="1" dirty="0"/>
              <a:t>Lecture de 8 minutes sur les cours des actions : </a:t>
            </a:r>
          </a:p>
          <a:p>
            <a:pPr marL="38098" indent="0">
              <a:buNone/>
            </a:pPr>
            <a:r>
              <a:rPr lang="fr-CA" sz="2000" dirty="0">
                <a:hlinkClick r:id="rId2"/>
              </a:rPr>
              <a:t>Comment les taux d’intérêt influencent-ils le marché boursier</a:t>
            </a:r>
            <a:endParaRPr lang="fr-CA" sz="2000" dirty="0"/>
          </a:p>
          <a:p>
            <a:pPr marL="38098" indent="0">
              <a:buNone/>
            </a:pPr>
            <a:endParaRPr lang="fr-CA" sz="2000" b="1" dirty="0"/>
          </a:p>
          <a:p>
            <a:pPr marL="38098" indent="0">
              <a:buNone/>
            </a:pPr>
            <a:r>
              <a:rPr lang="fr-CA" sz="2000" b="1" dirty="0"/>
              <a:t>Lecture rapide sur les cours des obligations : </a:t>
            </a:r>
          </a:p>
          <a:p>
            <a:pPr marL="38098" indent="0">
              <a:buNone/>
            </a:pPr>
            <a:r>
              <a:rPr lang="fr-CA" sz="2000" dirty="0">
                <a:hlinkClick r:id="rId3"/>
              </a:rPr>
              <a:t>Ce que la hausse des taux d’intérêt peut signifier pour les investisseurs</a:t>
            </a:r>
            <a:endParaRPr lang="fr-CA" sz="2000" dirty="0"/>
          </a:p>
          <a:p>
            <a:pPr marL="38098" indent="0">
              <a:buNone/>
            </a:pPr>
            <a:endParaRPr lang="fr-CA" sz="2000" dirty="0"/>
          </a:p>
          <a:p>
            <a:pPr marL="38098" indent="0">
              <a:buNone/>
            </a:pPr>
            <a:endParaRPr lang="fr-CA" sz="2000" dirty="0"/>
          </a:p>
          <a:p>
            <a:pPr marL="38098" indent="0">
              <a:buNone/>
            </a:pPr>
            <a:r>
              <a:rPr lang="fr-CA" sz="1800" dirty="0"/>
              <a:t>Note : Ces articles proviennent d’institutions financières. Le personnel enseignant peut les utiliser à sa discrétion. </a:t>
            </a:r>
          </a:p>
          <a:p>
            <a:pPr marL="38098" indent="0">
              <a:buNone/>
            </a:pPr>
            <a:endParaRPr lang="fr-FR" sz="2000" b="1" dirty="0"/>
          </a:p>
          <a:p>
            <a:pPr marL="38098" indent="0">
              <a:buNone/>
            </a:pPr>
            <a:endParaRPr lang="fr-CA" sz="2000" b="1" dirty="0"/>
          </a:p>
        </p:txBody>
      </p:sp>
      <p:sp>
        <p:nvSpPr>
          <p:cNvPr id="7" name="Google Shape;65;p1">
            <a:extLst>
              <a:ext uri="{FF2B5EF4-FFF2-40B4-BE49-F238E27FC236}">
                <a16:creationId xmlns:a16="http://schemas.microsoft.com/office/drawing/2014/main" id="{9915A8D0-5BA7-7B84-FD4E-9869F9BA5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72673"/>
            <a:ext cx="8639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 </a:t>
            </a:r>
            <a:r>
              <a:rPr lang="en-US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vos </a:t>
            </a:r>
            <a:r>
              <a:rPr lang="fr-CA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investissements</a:t>
            </a:r>
            <a:endParaRPr lang="fr-CA" altLang="en-US" sz="4000" kern="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2EF2EAD-EB49-8425-56E2-7578FA648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89876"/>
              </p:ext>
            </p:extLst>
          </p:nvPr>
        </p:nvGraphicFramePr>
        <p:xfrm>
          <a:off x="390222" y="1190545"/>
          <a:ext cx="8360380" cy="5302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095">
                  <a:extLst>
                    <a:ext uri="{9D8B030D-6E8A-4147-A177-3AD203B41FA5}">
                      <a16:colId xmlns:a16="http://schemas.microsoft.com/office/drawing/2014/main" val="397731300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4193315007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3740481093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3059076113"/>
                    </a:ext>
                  </a:extLst>
                </a:gridCol>
              </a:tblGrid>
              <a:tr h="710438"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/>
                        <a:t>Si </a:t>
                      </a:r>
                      <a:r>
                        <a:rPr lang="en-CA" sz="1400" b="1" dirty="0" err="1"/>
                        <a:t>l’inflation</a:t>
                      </a:r>
                      <a:r>
                        <a:rPr lang="en-CA" sz="1400" b="1" dirty="0"/>
                        <a:t> </a:t>
                      </a:r>
                      <a:r>
                        <a:rPr lang="en-CA" sz="1400" b="1" dirty="0" err="1"/>
                        <a:t>est</a:t>
                      </a:r>
                      <a:r>
                        <a:rPr lang="en-CA" sz="1400" b="1" dirty="0"/>
                        <a:t>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Le taux d'intérêt est probablement…</a:t>
                      </a:r>
                      <a:endParaRPr lang="en-CA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Effets sur la dette et les emprunts</a:t>
                      </a:r>
                      <a:endParaRPr lang="en-CA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b="1" i="0" u="none" strike="noStrike" cap="none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Effets sur les</a:t>
                      </a:r>
                      <a:r>
                        <a:rPr lang="fr-CA" sz="1400" b="1" i="0" u="none" strike="noStrike" cap="none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épargnes et investissements</a:t>
                      </a:r>
                      <a:endParaRPr lang="en-CA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039585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943703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760173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684842"/>
                  </a:ext>
                </a:extLst>
              </a:tr>
              <a:tr h="1162582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CA" sz="24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 dirty="0"/>
                    </a:p>
                    <a:p>
                      <a:endParaRPr lang="en-CA" sz="1400" dirty="0"/>
                    </a:p>
                    <a:p>
                      <a:endParaRPr lang="en-CA" sz="1400" dirty="0"/>
                    </a:p>
                    <a:p>
                      <a:endParaRPr lang="en-CA" sz="1400" dirty="0"/>
                    </a:p>
                    <a:p>
                      <a:endParaRPr lang="en-CA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37015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2EA2DA-EA97-9CB8-2189-7B241FCF5B66}"/>
              </a:ext>
            </a:extLst>
          </p:cNvPr>
          <p:cNvSpPr txBox="1"/>
          <p:nvPr/>
        </p:nvSpPr>
        <p:spPr>
          <a:xfrm>
            <a:off x="2704289" y="22167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/>
              <a:t>bas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5658A-5F0F-028A-7969-9057FA201F07}"/>
              </a:ext>
            </a:extLst>
          </p:cNvPr>
          <p:cNvSpPr txBox="1"/>
          <p:nvPr/>
        </p:nvSpPr>
        <p:spPr>
          <a:xfrm>
            <a:off x="607265" y="22167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err="1"/>
              <a:t>basse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C6F863-16E3-A252-683B-F007BA7893BF}"/>
              </a:ext>
            </a:extLst>
          </p:cNvPr>
          <p:cNvSpPr txBox="1"/>
          <p:nvPr/>
        </p:nvSpPr>
        <p:spPr>
          <a:xfrm>
            <a:off x="445522" y="3367200"/>
            <a:ext cx="1941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/>
              <a:t>en </a:t>
            </a:r>
            <a:r>
              <a:rPr lang="en-CA" sz="2800" dirty="0" err="1"/>
              <a:t>hausse</a:t>
            </a:r>
            <a:endParaRPr lang="en-CA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B767C-FAB3-0F53-BA2B-9E1F1043D513}"/>
              </a:ext>
            </a:extLst>
          </p:cNvPr>
          <p:cNvSpPr txBox="1"/>
          <p:nvPr/>
        </p:nvSpPr>
        <p:spPr>
          <a:xfrm>
            <a:off x="2704289" y="3049925"/>
            <a:ext cx="1618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/>
              <a:t>à la </a:t>
            </a:r>
            <a:r>
              <a:rPr lang="en-CA" sz="2800" dirty="0" err="1"/>
              <a:t>hausse</a:t>
            </a:r>
            <a:endParaRPr lang="en-CA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C112B-A849-15B3-7433-5312827898B1}"/>
              </a:ext>
            </a:extLst>
          </p:cNvPr>
          <p:cNvSpPr txBox="1"/>
          <p:nvPr/>
        </p:nvSpPr>
        <p:spPr>
          <a:xfrm>
            <a:off x="607265" y="4478180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err="1"/>
              <a:t>élevée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CFB193-1630-ECDD-80E2-562FE116193B}"/>
              </a:ext>
            </a:extLst>
          </p:cNvPr>
          <p:cNvSpPr txBox="1"/>
          <p:nvPr/>
        </p:nvSpPr>
        <p:spPr>
          <a:xfrm>
            <a:off x="2704289" y="4469036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err="1"/>
              <a:t>élevé</a:t>
            </a:r>
            <a:endParaRPr lang="en-CA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FD2A5-1C8C-0436-8855-7F2FD5051F6F}"/>
              </a:ext>
            </a:extLst>
          </p:cNvPr>
          <p:cNvSpPr txBox="1"/>
          <p:nvPr/>
        </p:nvSpPr>
        <p:spPr>
          <a:xfrm>
            <a:off x="607265" y="5349649"/>
            <a:ext cx="1618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/>
              <a:t>en </a:t>
            </a:r>
            <a:r>
              <a:rPr lang="en-CA" sz="2800" dirty="0" err="1"/>
              <a:t>baisse</a:t>
            </a:r>
            <a:endParaRPr lang="en-CA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5FC87-9394-FADE-E1C0-841EDD911573}"/>
              </a:ext>
            </a:extLst>
          </p:cNvPr>
          <p:cNvSpPr txBox="1"/>
          <p:nvPr/>
        </p:nvSpPr>
        <p:spPr>
          <a:xfrm>
            <a:off x="4597050" y="2151665"/>
            <a:ext cx="1976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Faible taux d'intérêt sur la dette. Facile d'emprunter de l'argent aux banques.</a:t>
            </a:r>
            <a:endParaRPr lang="en-CA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B7C9CD-FD23-C45D-BD91-F9EFDCECD064}"/>
              </a:ext>
            </a:extLst>
          </p:cNvPr>
          <p:cNvSpPr txBox="1"/>
          <p:nvPr/>
        </p:nvSpPr>
        <p:spPr>
          <a:xfrm>
            <a:off x="6642138" y="1955969"/>
            <a:ext cx="209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Faible intérêt sur l'épargne. Plus de gens choisissent d'investir. Les cours des obligations et actions restent solides.</a:t>
            </a:r>
            <a:endParaRPr lang="en-CA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15257A-0F51-EEA7-28E5-F6A69D285B02}"/>
              </a:ext>
            </a:extLst>
          </p:cNvPr>
          <p:cNvSpPr txBox="1"/>
          <p:nvPr/>
        </p:nvSpPr>
        <p:spPr>
          <a:xfrm>
            <a:off x="4587906" y="3092991"/>
            <a:ext cx="209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Intérêt probablement plus élevé sur la dette. Il serait judicieux de choisir un </a:t>
            </a:r>
            <a:r>
              <a:rPr lang="fr-FR" sz="1200" b="1" dirty="0"/>
              <a:t>taux fixe</a:t>
            </a:r>
            <a:r>
              <a:rPr lang="fr-FR" sz="1200" dirty="0"/>
              <a:t> pour bloquer un taux d'intérêt plus bas.</a:t>
            </a:r>
            <a:endParaRPr lang="en-CA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D1D37-1E57-70E0-5B2E-0B2ABAC195E4}"/>
              </a:ext>
            </a:extLst>
          </p:cNvPr>
          <p:cNvSpPr txBox="1"/>
          <p:nvPr/>
        </p:nvSpPr>
        <p:spPr>
          <a:xfrm>
            <a:off x="6646394" y="3122868"/>
            <a:ext cx="209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Intérêts plus élevés sur l'épargne. Les cours des obligations et actions pourraient commencer à baisser.</a:t>
            </a:r>
            <a:endParaRPr lang="en-CA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A5EC10-8680-DE31-A7C4-A137DB8FC03F}"/>
              </a:ext>
            </a:extLst>
          </p:cNvPr>
          <p:cNvSpPr txBox="1"/>
          <p:nvPr/>
        </p:nvSpPr>
        <p:spPr>
          <a:xfrm>
            <a:off x="4580771" y="4244253"/>
            <a:ext cx="209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Intérêt élevé sur la dette. Plus difficile d'emprunter de l'argent. Les banques veulent garder leurs réserves à la BdC.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98DF45-17D8-7AE7-3504-3F128BDF81D8}"/>
              </a:ext>
            </a:extLst>
          </p:cNvPr>
          <p:cNvSpPr txBox="1"/>
          <p:nvPr/>
        </p:nvSpPr>
        <p:spPr>
          <a:xfrm>
            <a:off x="6659794" y="4315443"/>
            <a:ext cx="2099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Intérêts élevés sur l'épargne. Les cours des obligations et actions vont probablement chuter.</a:t>
            </a:r>
            <a:endParaRPr lang="en-CA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658E60-533E-34D9-D7B3-C4A5DF4EE378}"/>
              </a:ext>
            </a:extLst>
          </p:cNvPr>
          <p:cNvSpPr txBox="1"/>
          <p:nvPr/>
        </p:nvSpPr>
        <p:spPr>
          <a:xfrm>
            <a:off x="4570412" y="5438866"/>
            <a:ext cx="2099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Baisse des taux d'intérêt sur la dette. Un </a:t>
            </a:r>
            <a:r>
              <a:rPr lang="fr-FR" sz="1200" b="1" dirty="0"/>
              <a:t>taux variable</a:t>
            </a:r>
            <a:r>
              <a:rPr lang="fr-FR" sz="1200" dirty="0"/>
              <a:t> devrait diminuer avec la baisse des taux d'intérêt.</a:t>
            </a:r>
            <a:endParaRPr lang="en-CA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784018-8EF0-F906-E608-52D34C5877BA}"/>
              </a:ext>
            </a:extLst>
          </p:cNvPr>
          <p:cNvSpPr txBox="1"/>
          <p:nvPr/>
        </p:nvSpPr>
        <p:spPr>
          <a:xfrm>
            <a:off x="6646775" y="5378613"/>
            <a:ext cx="209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Moins d'intérêt sur l'épargne. Les cours des obligations et actions pourraient commencer à augmenter.</a:t>
            </a:r>
          </a:p>
        </p:txBody>
      </p:sp>
      <p:sp>
        <p:nvSpPr>
          <p:cNvPr id="19" name="Google Shape;65;p1">
            <a:extLst>
              <a:ext uri="{FF2B5EF4-FFF2-40B4-BE49-F238E27FC236}">
                <a16:creationId xmlns:a16="http://schemas.microsoft.com/office/drawing/2014/main" id="{66E76553-BC06-B1DF-FD88-BEB3973188B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272673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investissements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86D3BD-FC98-7668-6060-2329FBA50509}"/>
              </a:ext>
            </a:extLst>
          </p:cNvPr>
          <p:cNvSpPr txBox="1"/>
          <p:nvPr/>
        </p:nvSpPr>
        <p:spPr>
          <a:xfrm>
            <a:off x="2727749" y="5400457"/>
            <a:ext cx="1618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/>
              <a:t>à la </a:t>
            </a:r>
            <a:r>
              <a:rPr lang="en-CA" sz="2800" dirty="0" err="1"/>
              <a:t>baisse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3905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Réduire l'inflation signifie ralentir l'économie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Si la </a:t>
            </a:r>
            <a:r>
              <a:rPr lang="fr-CA" sz="2000" dirty="0" err="1"/>
              <a:t>BdC</a:t>
            </a:r>
            <a:r>
              <a:rPr lang="fr-CA" sz="2000" dirty="0"/>
              <a:t> ralentit trop l'économie, alors on risque d’entrer en </a:t>
            </a:r>
            <a:r>
              <a:rPr lang="fr-CA" sz="2000" b="1" dirty="0"/>
              <a:t>récession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Pendant une récession, on voit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Une baisse du PIB réel (Produit Intérieur Brut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Une baisse des dépenses de consommation (baisse de la production industrielle, des ventes au détail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Une baisse du revenu réel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Un chômage élevé, licenciements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A2D701-2B2A-B885-3C78-64E11461F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196947" flipH="1" flipV="1">
            <a:off x="4466867" y="4663822"/>
            <a:ext cx="1334107" cy="546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FF8D18-3EB2-51A6-6A6D-439364387E0B}"/>
              </a:ext>
            </a:extLst>
          </p:cNvPr>
          <p:cNvSpPr txBox="1"/>
          <p:nvPr/>
        </p:nvSpPr>
        <p:spPr>
          <a:xfrm>
            <a:off x="5828007" y="4869735"/>
            <a:ext cx="240159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1600" dirty="0"/>
              <a:t>Cela semble sérieux. Voyons cela plus en détail</a:t>
            </a:r>
            <a:r>
              <a:rPr lang="en-CA" sz="1600" dirty="0"/>
              <a:t>.</a:t>
            </a:r>
          </a:p>
        </p:txBody>
      </p:sp>
      <p:sp>
        <p:nvSpPr>
          <p:cNvPr id="5" name="Google Shape;65;p1">
            <a:extLst>
              <a:ext uri="{FF2B5EF4-FFF2-40B4-BE49-F238E27FC236}">
                <a16:creationId xmlns:a16="http://schemas.microsoft.com/office/drawing/2014/main" id="{2B6A8D1A-7B06-CE7A-D8BC-EAB92BEE1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78991"/>
            <a:ext cx="8639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 et emploi</a:t>
            </a:r>
            <a:endParaRPr lang="en-US" altLang="en-US" sz="4000" kern="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emploi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0DD308-E2D5-C08E-2F10-01F20614DDEC}"/>
              </a:ext>
            </a:extLst>
          </p:cNvPr>
          <p:cNvSpPr/>
          <p:nvPr/>
        </p:nvSpPr>
        <p:spPr>
          <a:xfrm>
            <a:off x="250825" y="4078224"/>
            <a:ext cx="8639175" cy="1197866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baisse d’emploi est mesurée par le </a:t>
            </a:r>
            <a:r>
              <a:rPr lang="fr-CA" sz="2000" b="1" dirty="0"/>
              <a:t>taux de chômage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95298" indent="-457200"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Cherchez la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définition du taux de chômage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Certains pays peuvent mesurer le chômage un peu différemment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Au Canada, le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taux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chômage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est le nombre de chômeurs en pourcentage de la population active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</a:t>
            </a:r>
            <a:r>
              <a:rPr lang="fr-CA" sz="2000" b="1" dirty="0"/>
              <a:t>population active </a:t>
            </a:r>
            <a:r>
              <a:rPr lang="fr-CA" sz="2000" dirty="0"/>
              <a:t>comprend les chômeurs plus les travailleurs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790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emploi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2.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Cherch</a:t>
            </a:r>
            <a:r>
              <a:rPr lang="fr-CA" sz="2000" dirty="0"/>
              <a:t>ez le taux de chômage actuel au Canada. Qu’est-ce que cela vous dit?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Par exemple, si le taux de chômage est à 10%, cela signifie que sur toutes les personnes disponibles pour travailler, 10% d'entre elles sont au chômage. Autrement dit, 1 personne sur 10 qui veut travailler n'a pas d'emploi.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3. 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Creusons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un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peu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plus: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Cherchez</a:t>
            </a:r>
            <a:r>
              <a:rPr lang="fr-CA" sz="2000" dirty="0"/>
              <a:t> le taux de chômage actuel pour des groupes démographiques spécifiques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sz="2000" dirty="0"/>
              <a:t>hommes vs femmes, les jeunes vs les plus âgés, etc. Que vous disent ces différents taux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FR" sz="2000" dirty="0"/>
              <a:t>Ressource suggérée: Statistique Canada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emploi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Si la </a:t>
            </a:r>
            <a:r>
              <a:rPr lang="fr-CA" sz="2000" dirty="0" err="1"/>
              <a:t>BdC</a:t>
            </a:r>
            <a:r>
              <a:rPr lang="fr-CA" sz="2000" dirty="0"/>
              <a:t> diminue trop l'inflation, elle va ralentir l'économie et augmenter le chômage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bg2"/>
                </a:solidFill>
              </a:rPr>
              <a:t>Donc, ce que la </a:t>
            </a:r>
            <a:r>
              <a:rPr lang="fr-CA" sz="2000" b="1" dirty="0" err="1">
                <a:solidFill>
                  <a:schemeClr val="bg2"/>
                </a:solidFill>
              </a:rPr>
              <a:t>BdC</a:t>
            </a:r>
            <a:r>
              <a:rPr lang="fr-CA" sz="2000" b="1" dirty="0">
                <a:solidFill>
                  <a:schemeClr val="bg2"/>
                </a:solidFill>
              </a:rPr>
              <a:t> décide de faire a un impact sur l’accessibilité à l’emploi</a:t>
            </a: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en-US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Comprendre l'économie au sens large nous permet d'avoir une vue d'ensemble et de voir comment les facteurs externes nous affectent personnellement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Alors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2000" b="1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</a:t>
            </a: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on a</a:t>
            </a:r>
            <a:r>
              <a:rPr lang="fr-CA" sz="2000" b="1" dirty="0">
                <a:solidFill>
                  <a:schemeClr val="bg2"/>
                </a:solidFill>
              </a:rPr>
              <a:t> du mal à trouver un emploi, il ne faut pas se décourager.</a:t>
            </a:r>
            <a:r>
              <a:rPr lang="fr-CA" sz="2000" dirty="0"/>
              <a:t> Ce n'est pas forcément notre faute! C'est peut-être juste l'économie.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FA9B7-FB2B-A735-2A88-18298A8B6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255" y="4559724"/>
            <a:ext cx="3416725" cy="229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7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l’argent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Banque du Canada est la seule institution qui peut émettre des billets de banque. Autrement dit, elle imprime de l'argent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monnaie et les dollars canadiens sont conçus, imprimés et distribués par la Banque centrale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bg2"/>
                </a:solidFill>
              </a:rPr>
              <a:t>Alors, pourquoi est-ce que la </a:t>
            </a:r>
            <a:r>
              <a:rPr lang="fr-CA" sz="2000" b="1" dirty="0" err="1">
                <a:solidFill>
                  <a:schemeClr val="bg2"/>
                </a:solidFill>
              </a:rPr>
              <a:t>BdC</a:t>
            </a:r>
            <a:r>
              <a:rPr lang="fr-CA" sz="2000" b="1" dirty="0">
                <a:solidFill>
                  <a:schemeClr val="bg2"/>
                </a:solidFill>
              </a:rPr>
              <a:t> n'imprime pas plus d'argent</a:t>
            </a: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La réponse à cette question relie tout ce qu’on a appris: l'inflation et le chômage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084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2516" y="1344168"/>
            <a:ext cx="8638967" cy="4329456"/>
          </a:xfrm>
        </p:spPr>
        <p:txBody>
          <a:bodyPr>
            <a:normAutofit/>
          </a:bodyPr>
          <a:lstStyle/>
          <a:p>
            <a:pPr marL="38098" indent="0">
              <a:lnSpc>
                <a:spcPts val="1600"/>
              </a:lnSpc>
              <a:buNone/>
            </a:pPr>
            <a:r>
              <a:rPr lang="fr-CA" sz="1800" dirty="0">
                <a:latin typeface="+mj-lt"/>
              </a:rPr>
              <a:t>Regardez cette vidéo : </a:t>
            </a:r>
            <a:r>
              <a:rPr lang="en-CA" sz="1800" i="0" dirty="0">
                <a:solidFill>
                  <a:srgbClr val="0F0F0F"/>
                </a:solidFill>
                <a:effectLst/>
                <a:latin typeface="+mj-lt"/>
                <a:hlinkClick r:id="rId4"/>
              </a:rPr>
              <a:t>https://www.youtube.com/watch?v=o2u7Xa57y8A</a:t>
            </a:r>
            <a:endParaRPr lang="en-CA" sz="1800" i="0" dirty="0">
              <a:solidFill>
                <a:srgbClr val="0F0F0F"/>
              </a:solidFill>
              <a:effectLst/>
              <a:latin typeface="+mj-lt"/>
            </a:endParaRPr>
          </a:p>
          <a:p>
            <a:pPr marL="38098" indent="0">
              <a:lnSpc>
                <a:spcPts val="1600"/>
              </a:lnSpc>
              <a:buNone/>
            </a:pPr>
            <a:r>
              <a:rPr lang="fr-FR" sz="1600" i="1" dirty="0"/>
              <a:t>Cette vidéo est dans le contexte européen, mais les idées s’appliquent au Canada.</a:t>
            </a:r>
            <a:endParaRPr lang="fr-CA" sz="1600" dirty="0">
              <a:latin typeface="+mj-lt"/>
            </a:endParaRPr>
          </a:p>
        </p:txBody>
      </p:sp>
      <p:pic>
        <p:nvPicPr>
          <p:cNvPr id="7" name="Online Media 6" title="Dessine-moi l'éco : La création monétaire, un taux d'inflation à contrôler">
            <a:hlinkClick r:id="" action="ppaction://media"/>
            <a:extLst>
              <a:ext uri="{FF2B5EF4-FFF2-40B4-BE49-F238E27FC236}">
                <a16:creationId xmlns:a16="http://schemas.microsoft.com/office/drawing/2014/main" id="{D0936001-EE0A-3DC4-EEE0-9C42D0DA2B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10387" y="2054793"/>
            <a:ext cx="8323226" cy="4702623"/>
          </a:xfrm>
          <a:prstGeom prst="rect">
            <a:avLst/>
          </a:prstGeom>
        </p:spPr>
      </p:pic>
      <p:sp>
        <p:nvSpPr>
          <p:cNvPr id="9" name="Google Shape;65;p1">
            <a:extLst>
              <a:ext uri="{FF2B5EF4-FFF2-40B4-BE49-F238E27FC236}">
                <a16:creationId xmlns:a16="http://schemas.microsoft.com/office/drawing/2014/main" id="{B4E4ADEC-43D1-CE0B-0908-02B56F8C2E6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BdC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l’argent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pour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résumer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228725"/>
            <a:ext cx="8639175" cy="5524499"/>
          </a:xfrm>
        </p:spPr>
        <p:txBody>
          <a:bodyPr lIns="68569" tIns="34275" rIns="68569" bIns="34275">
            <a:normAutofit/>
          </a:bodyPr>
          <a:lstStyle/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1800" dirty="0"/>
              <a:t>Pourquoi est-ce que la </a:t>
            </a:r>
            <a:r>
              <a:rPr lang="fr-CA" sz="1800" dirty="0" err="1"/>
              <a:t>BdC</a:t>
            </a:r>
            <a:r>
              <a:rPr lang="fr-CA" sz="1800" dirty="0"/>
              <a:t> n'imprime pas plus d'argent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1800" dirty="0"/>
              <a:t>En essayant de contrôler l'inflation, quels sont les effets d'entraînement de la </a:t>
            </a:r>
            <a:r>
              <a:rPr lang="fr-CA" sz="1800" dirty="0" err="1"/>
              <a:t>BdC</a:t>
            </a:r>
            <a:r>
              <a:rPr lang="fr-CA" sz="1800" dirty="0"/>
              <a:t> sur les contribuables moyens en termes de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prix </a:t>
            </a: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sur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les </a:t>
            </a: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biens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et services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dette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lnSpc>
                <a:spcPts val="2400"/>
              </a:lnSpc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épargne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lnSpc>
                <a:spcPts val="2400"/>
              </a:lnSpc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investissements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lnSpc>
                <a:spcPts val="2400"/>
              </a:lnSpc>
            </a:pP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emploi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argent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3. </a:t>
            </a:r>
            <a:r>
              <a:rPr lang="fr-CA" sz="1800" dirty="0"/>
              <a:t>La </a:t>
            </a:r>
            <a:r>
              <a:rPr lang="fr-CA" sz="1800" dirty="0" err="1"/>
              <a:t>BdC</a:t>
            </a:r>
            <a:r>
              <a:rPr lang="fr-CA" sz="1800" dirty="0"/>
              <a:t> a un impact énorme sur les Canadiens et Canadiennes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1800" dirty="0"/>
              <a:t>Que pensez-vous du fait qu'une seule personne influence l'ensemble des activités de la </a:t>
            </a:r>
            <a:r>
              <a:rPr lang="fr-CA" sz="1800" dirty="0" err="1"/>
              <a:t>BdC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4. </a:t>
            </a:r>
            <a:r>
              <a:rPr lang="fr-CA" sz="1800" dirty="0"/>
              <a:t>Quelle influence le gouvernement canadien a-t-il </a:t>
            </a:r>
            <a:r>
              <a:rPr lang="fr-CA" sz="1800" i="1" dirty="0"/>
              <a:t>réellement </a:t>
            </a:r>
            <a:r>
              <a:rPr lang="fr-CA" sz="1800" dirty="0"/>
              <a:t>sur la </a:t>
            </a:r>
            <a:r>
              <a:rPr lang="fr-CA" sz="1800" dirty="0" err="1"/>
              <a:t>BdC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  <a:r>
              <a:rPr lang="fr-CA" sz="1800" dirty="0"/>
              <a:t>Si la Banque appartient au gouvernement, peut-elle vraiment être indépendante?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05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776843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en savoir plus…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40070"/>
            <a:ext cx="8639175" cy="5353338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SzPct val="100000"/>
              <a:buNone/>
            </a:pPr>
            <a:r>
              <a:rPr lang="fr-CA" sz="1900" dirty="0"/>
              <a:t>Nous n'avons examiné que deux des cinq fonctions principales de la </a:t>
            </a:r>
            <a:r>
              <a:rPr lang="fr-CA" sz="1900" dirty="0" err="1"/>
              <a:t>BdC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1900" dirty="0"/>
              <a:t>Cliquez sur les liens ci-dessous pour en savoir plus sur chaque fonction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9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Politique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</a:t>
            </a:r>
            <a:r>
              <a:rPr lang="fr-CA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monétaire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: 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Influence </a:t>
            </a:r>
            <a:r>
              <a:rPr lang="fr-CA" sz="1900" dirty="0"/>
              <a:t>la masse monétaire circulant dans l'économie et maintient l'inflation à un niveau bas et stable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9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Système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financier: </a:t>
            </a:r>
            <a:r>
              <a:rPr lang="fr-CA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Promeut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1900" dirty="0"/>
              <a:t>une infrastructure financière stable et efficace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1900" dirty="0"/>
              <a:t>qui comprend les banques, coopératives de crédit, marchés financiers et les fonctions de paiement électronique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Monnaie:</a:t>
            </a:r>
            <a:r>
              <a:rPr lang="fr-CA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 </a:t>
            </a:r>
            <a:r>
              <a:rPr lang="fr-CA" sz="1900" dirty="0"/>
              <a:t>Conçoit, émet et distribue les billets de banque du Canada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Gestion des fonds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: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«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’</a:t>
            </a:r>
            <a:r>
              <a:rPr lang="fr-CA" sz="1900" dirty="0"/>
              <a:t>Agent financier» du gouvernement du Canada, gère les programmes de dette publique et les réserves de change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Supervision des </a:t>
            </a:r>
            <a:r>
              <a:rPr lang="en-US" altLang="en-US" sz="19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paiements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 de </a:t>
            </a:r>
            <a:r>
              <a:rPr lang="en-US" altLang="en-US" sz="19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détail</a:t>
            </a: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: 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Supervise </a:t>
            </a:r>
            <a:r>
              <a:rPr lang="fr-CA" sz="1900" dirty="0"/>
              <a:t>les prestataires de services de paiement, y compris les transferts d'argent, les portefeuilles numériques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et </a:t>
            </a:r>
            <a:r>
              <a:rPr lang="fr-CA" sz="1900" dirty="0"/>
              <a:t>autres sociétés de paiement utilisées dans les services de vente au détail</a:t>
            </a:r>
            <a:r>
              <a:rPr lang="en-US" altLang="en-US" sz="19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289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776843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Ressources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supplémentaires</a:t>
            </a:r>
            <a:endParaRPr lang="en-US" altLang="en-US" sz="36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645920"/>
            <a:ext cx="8639175" cy="4641864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Cité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l’Économie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: La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création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monétaire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https://www.youtube.com/watch?v=9cSujzEo4A8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Dessine-moi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l’éco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: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la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déflation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peut-elle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être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dangereuse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https://www.youtube.com/watch?v=U0oti-8Wc6E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22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6BAB852A-0F1E-43AF-86DD-CDEB92FA258D}">
  <ds:schemaRefs>
    <ds:schemaRef ds:uri="f6493094-0435-4eae-a32c-76983131fc0f"/>
    <ds:schemaRef ds:uri="http://schemas.microsoft.com/office/infopath/2007/PartnerControls"/>
    <ds:schemaRef ds:uri="http://www.w3.org/XML/1998/namespace"/>
    <ds:schemaRef ds:uri="http://purl.org/dc/elements/1.1/"/>
    <ds:schemaRef ds:uri="1bca0e2f-16d9-4d6a-8327-7fd70d55969c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2372</Words>
  <Application>Microsoft Office PowerPoint</Application>
  <PresentationFormat>On-screen Show (4:3)</PresentationFormat>
  <Paragraphs>287</Paragraphs>
  <Slides>33</Slides>
  <Notes>31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Cambria Math</vt:lpstr>
      <vt:lpstr>Office Theme</vt:lpstr>
      <vt:lpstr>Macroéconomie : banques centrales</vt:lpstr>
      <vt:lpstr>Remarque spéciale à l’intention du personnel enseignant</vt:lpstr>
      <vt:lpstr>Activité «Pensez-y bien»</vt:lpstr>
      <vt:lpstr>Macroéconomie</vt:lpstr>
      <vt:lpstr>Les élèves apprendront…</vt:lpstr>
      <vt:lpstr>Qu’est-ce qu’une banque centrale?</vt:lpstr>
      <vt:lpstr>Qu’est-ce qu’une banque centrale?</vt:lpstr>
      <vt:lpstr>Qu’est-ce qu’une banque centrale?</vt:lpstr>
      <vt:lpstr>Quelques faits : Banque du Canada (BdC)</vt:lpstr>
      <vt:lpstr>Quelques faits: Banque du Canada (BdC)</vt:lpstr>
      <vt:lpstr>Les fonctions d’une banque centrale</vt:lpstr>
      <vt:lpstr>Comment la banque centrale contrôle l’inflation?</vt:lpstr>
      <vt:lpstr>Comment la banque centrale contrôle l’inflation?</vt:lpstr>
      <vt:lpstr>Comment la banque centrale contrôle l’inflation?</vt:lpstr>
      <vt:lpstr>Taux d’intérêt vs inflation</vt:lpstr>
      <vt:lpstr>Banque centrale et inflation</vt:lpstr>
      <vt:lpstr>Comment la BdC essaie de contrôler l’inflation</vt:lpstr>
      <vt:lpstr>Comment la BdC essaie de contrôler l’inflation</vt:lpstr>
      <vt:lpstr>Comment la BdC essaie de contrôler l’inflation</vt:lpstr>
      <vt:lpstr>Comment la BdC essaie de contrôler l’inflation</vt:lpstr>
      <vt:lpstr>BdC et l’inflation</vt:lpstr>
      <vt:lpstr>PowerPoint Presentation</vt:lpstr>
      <vt:lpstr>PowerPoint Presentation</vt:lpstr>
      <vt:lpstr>BdC et vos investissements</vt:lpstr>
      <vt:lpstr>PowerPoint Presentation</vt:lpstr>
      <vt:lpstr>BdC et emploi</vt:lpstr>
      <vt:lpstr>BdC et emploi</vt:lpstr>
      <vt:lpstr>BdC et emploi</vt:lpstr>
      <vt:lpstr>BdC et l’argent</vt:lpstr>
      <vt:lpstr>BdC et l’argent</vt:lpstr>
      <vt:lpstr>Discussion pour résumer</vt:lpstr>
      <vt:lpstr>Pour en savoir plus…</vt:lpstr>
      <vt:lpstr>Ressources supplémentaires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43</cp:revision>
  <dcterms:created xsi:type="dcterms:W3CDTF">2011-06-06T13:23:04Z</dcterms:created>
  <dcterms:modified xsi:type="dcterms:W3CDTF">2023-04-25T18:16:48Z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